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17.xml" ContentType="application/vnd.openxmlformats-officedocument.presentationml.notesSl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19.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0.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2.xml" ContentType="application/vnd.openxmlformats-officedocument.presentationml.notesSlide+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notesSlides/notesSlide23.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4.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5.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7.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notesSlides/notesSlide28.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9.xml" ContentType="application/vnd.openxmlformats-officedocument.presentationml.notesSlide+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0.xml" ContentType="application/vnd.openxmlformats-officedocument.presentationml.notesSlide+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1.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32.xml" ContentType="application/vnd.openxmlformats-officedocument.presentationml.notesSlide+xml"/>
  <Override PartName="/ppt/charts/chart57.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58.xml" ContentType="application/vnd.openxmlformats-officedocument.drawingml.chart+xml"/>
  <Override PartName="/ppt/charts/chart59.xml" ContentType="application/vnd.openxmlformats-officedocument.drawingml.chart+xml"/>
  <Override PartName="/ppt/notesSlides/notesSlide36.xml" ContentType="application/vnd.openxmlformats-officedocument.presentationml.notesSlide+xml"/>
  <Override PartName="/ppt/charts/chart60.xml" ContentType="application/vnd.openxmlformats-officedocument.drawingml.chart+xml"/>
  <Override PartName="/ppt/charts/chart61.xml" ContentType="application/vnd.openxmlformats-officedocument.drawingml.chart+xml"/>
  <Override PartName="/ppt/notesSlides/notesSlide37.xml" ContentType="application/vnd.openxmlformats-officedocument.presentationml.notesSlide+xml"/>
  <Override PartName="/ppt/charts/chart62.xml" ContentType="application/vnd.openxmlformats-officedocument.drawingml.chart+xml"/>
  <Override PartName="/ppt/charts/chart63.xml" ContentType="application/vnd.openxmlformats-officedocument.drawingml.chart+xml"/>
  <Override PartName="/ppt/notesSlides/notesSlide38.xml" ContentType="application/vnd.openxmlformats-officedocument.presentationml.notesSlide+xml"/>
  <Override PartName="/ppt/charts/chart64.xml" ContentType="application/vnd.openxmlformats-officedocument.drawingml.chart+xml"/>
  <Override PartName="/ppt/charts/chart65.xml" ContentType="application/vnd.openxmlformats-officedocument.drawingml.chart+xml"/>
  <Override PartName="/ppt/notesSlides/notesSlide39.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notesSlides/notesSlide40.xml" ContentType="application/vnd.openxmlformats-officedocument.presentationml.notesSlide+xml"/>
  <Override PartName="/ppt/charts/chart68.xml" ContentType="application/vnd.openxmlformats-officedocument.drawingml.chart+xml"/>
  <Override PartName="/ppt/charts/chart69.xml" ContentType="application/vnd.openxmlformats-officedocument.drawingml.chart+xml"/>
  <Override PartName="/ppt/notesSlides/notesSlide41.xml" ContentType="application/vnd.openxmlformats-officedocument.presentationml.notesSlide+xml"/>
  <Override PartName="/ppt/charts/chart70.xml" ContentType="application/vnd.openxmlformats-officedocument.drawingml.chart+xml"/>
  <Override PartName="/ppt/charts/chart71.xml" ContentType="application/vnd.openxmlformats-officedocument.drawingml.chart+xml"/>
  <Override PartName="/ppt/notesSlides/notesSlide42.xml" ContentType="application/vnd.openxmlformats-officedocument.presentationml.notesSlide+xml"/>
  <Override PartName="/ppt/charts/chart72.xml" ContentType="application/vnd.openxmlformats-officedocument.drawingml.char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73.xml" ContentType="application/vnd.openxmlformats-officedocument.drawingml.chart+xml"/>
  <Override PartName="/ppt/charts/chart74.xml" ContentType="application/vnd.openxmlformats-officedocument.drawingml.chart+xml"/>
  <Override PartName="/ppt/notesSlides/notesSlide45.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notesSlides/notesSlide46.xml" ContentType="application/vnd.openxmlformats-officedocument.presentationml.notesSlide+xml"/>
  <Override PartName="/ppt/charts/chart77.xml" ContentType="application/vnd.openxmlformats-officedocument.drawingml.chart+xml"/>
  <Override PartName="/ppt/charts/chart78.xml" ContentType="application/vnd.openxmlformats-officedocument.drawingml.chart+xml"/>
  <Override PartName="/ppt/notesSlides/notesSlide47.xml" ContentType="application/vnd.openxmlformats-officedocument.presentationml.notesSlide+xml"/>
  <Override PartName="/ppt/charts/chart79.xml" ContentType="application/vnd.openxmlformats-officedocument.drawingml.chart+xml"/>
  <Override PartName="/ppt/charts/chart80.xml" ContentType="application/vnd.openxmlformats-officedocument.drawingml.chart+xml"/>
  <Override PartName="/ppt/notesSlides/notesSlide48.xml" ContentType="application/vnd.openxmlformats-officedocument.presentationml.notesSlide+xml"/>
  <Override PartName="/ppt/charts/chart81.xml" ContentType="application/vnd.openxmlformats-officedocument.drawingml.chart+xml"/>
  <Override PartName="/ppt/charts/chart82.xml" ContentType="application/vnd.openxmlformats-officedocument.drawingml.chart+xml"/>
  <Override PartName="/ppt/notesSlides/notesSlide49.xml" ContentType="application/vnd.openxmlformats-officedocument.presentationml.notesSlide+xml"/>
  <Override PartName="/ppt/charts/chart83.xml" ContentType="application/vnd.openxmlformats-officedocument.drawingml.chart+xml"/>
  <Override PartName="/ppt/charts/chart84.xml" ContentType="application/vnd.openxmlformats-officedocument.drawingml.chart+xml"/>
  <Override PartName="/ppt/notesSlides/notesSlide50.xml" ContentType="application/vnd.openxmlformats-officedocument.presentationml.notesSlide+xml"/>
  <Override PartName="/ppt/charts/chart85.xml" ContentType="application/vnd.openxmlformats-officedocument.drawingml.chart+xml"/>
  <Override PartName="/ppt/charts/chart86.xml" ContentType="application/vnd.openxmlformats-officedocument.drawingml.chart+xml"/>
  <Override PartName="/ppt/notesSlides/notesSlide51.xml" ContentType="application/vnd.openxmlformats-officedocument.presentationml.notesSlide+xml"/>
  <Override PartName="/ppt/charts/chart87.xml" ContentType="application/vnd.openxmlformats-officedocument.drawingml.chart+xml"/>
  <Override PartName="/ppt/notesSlides/notesSlide52.xml" ContentType="application/vnd.openxmlformats-officedocument.presentationml.notesSlide+xml"/>
  <Override PartName="/ppt/charts/chart88.xml" ContentType="application/vnd.openxmlformats-officedocument.drawingml.chart+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7"/>
  </p:notesMasterIdLst>
  <p:handoutMasterIdLst>
    <p:handoutMasterId r:id="rId78"/>
  </p:handoutMasterIdLst>
  <p:sldIdLst>
    <p:sldId id="1582" r:id="rId5"/>
    <p:sldId id="1583" r:id="rId6"/>
    <p:sldId id="1614" r:id="rId7"/>
    <p:sldId id="1623" r:id="rId8"/>
    <p:sldId id="1624" r:id="rId9"/>
    <p:sldId id="1625" r:id="rId10"/>
    <p:sldId id="1613" r:id="rId11"/>
    <p:sldId id="1777" r:id="rId12"/>
    <p:sldId id="1591" r:id="rId13"/>
    <p:sldId id="1778" r:id="rId14"/>
    <p:sldId id="1603" r:id="rId15"/>
    <p:sldId id="1615" r:id="rId16"/>
    <p:sldId id="1686" r:id="rId17"/>
    <p:sldId id="1643" r:id="rId18"/>
    <p:sldId id="1620" r:id="rId19"/>
    <p:sldId id="1598" r:id="rId20"/>
    <p:sldId id="1622" r:id="rId21"/>
    <p:sldId id="1626" r:id="rId22"/>
    <p:sldId id="1753" r:id="rId23"/>
    <p:sldId id="1922" r:id="rId24"/>
    <p:sldId id="1628" r:id="rId25"/>
    <p:sldId id="1743" r:id="rId26"/>
    <p:sldId id="1629" r:id="rId27"/>
    <p:sldId id="1745" r:id="rId28"/>
    <p:sldId id="1630" r:id="rId29"/>
    <p:sldId id="1746" r:id="rId30"/>
    <p:sldId id="1841" r:id="rId31"/>
    <p:sldId id="1631" r:id="rId32"/>
    <p:sldId id="1748" r:id="rId33"/>
    <p:sldId id="1632" r:id="rId34"/>
    <p:sldId id="1749" r:id="rId35"/>
    <p:sldId id="1768" r:id="rId36"/>
    <p:sldId id="1769" r:id="rId37"/>
    <p:sldId id="1770" r:id="rId38"/>
    <p:sldId id="1771" r:id="rId39"/>
    <p:sldId id="1842" r:id="rId40"/>
    <p:sldId id="1772" r:id="rId41"/>
    <p:sldId id="1773" r:id="rId42"/>
    <p:sldId id="1774" r:id="rId43"/>
    <p:sldId id="1775" r:id="rId44"/>
    <p:sldId id="1844" r:id="rId45"/>
    <p:sldId id="1845" r:id="rId46"/>
    <p:sldId id="1846" r:id="rId47"/>
    <p:sldId id="1847" r:id="rId48"/>
    <p:sldId id="1616" r:id="rId49"/>
    <p:sldId id="1817" r:id="rId50"/>
    <p:sldId id="1921" r:id="rId51"/>
    <p:sldId id="1923" r:id="rId52"/>
    <p:sldId id="1924" r:id="rId53"/>
    <p:sldId id="1925" r:id="rId54"/>
    <p:sldId id="1939" r:id="rId55"/>
    <p:sldId id="1926" r:id="rId56"/>
    <p:sldId id="1927" r:id="rId57"/>
    <p:sldId id="1928" r:id="rId58"/>
    <p:sldId id="1940" r:id="rId59"/>
    <p:sldId id="1929" r:id="rId60"/>
    <p:sldId id="1930" r:id="rId61"/>
    <p:sldId id="1932" r:id="rId62"/>
    <p:sldId id="1933" r:id="rId63"/>
    <p:sldId id="1934" r:id="rId64"/>
    <p:sldId id="1935" r:id="rId65"/>
    <p:sldId id="1936" r:id="rId66"/>
    <p:sldId id="1937" r:id="rId67"/>
    <p:sldId id="1938" r:id="rId68"/>
    <p:sldId id="1617" r:id="rId69"/>
    <p:sldId id="1820" r:id="rId70"/>
    <p:sldId id="1618" r:id="rId71"/>
    <p:sldId id="1821" r:id="rId72"/>
    <p:sldId id="1819" r:id="rId73"/>
    <p:sldId id="1822" r:id="rId74"/>
    <p:sldId id="1696" r:id="rId75"/>
    <p:sldId id="1619" r:id="rId7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756382"/>
    <a:srgbClr val="6B2768"/>
    <a:srgbClr val="746280"/>
    <a:srgbClr val="FFFFFF"/>
    <a:srgbClr val="2F469C"/>
    <a:srgbClr val="EDEDED"/>
    <a:srgbClr val="000000"/>
    <a:srgbClr val="FF7C8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6" autoAdjust="0"/>
    <p:restoredTop sz="96126" autoAdjust="0"/>
  </p:normalViewPr>
  <p:slideViewPr>
    <p:cSldViewPr snapToGrid="0">
      <p:cViewPr varScale="1">
        <p:scale>
          <a:sx n="104" d="100"/>
          <a:sy n="104" d="100"/>
        </p:scale>
        <p:origin x="606" y="102"/>
      </p:cViewPr>
      <p:guideLst>
        <p:guide orient="horz" pos="663"/>
        <p:guide pos="3863"/>
        <p:guide orient="horz" pos="1593"/>
      </p:guideLst>
    </p:cSldViewPr>
  </p:slideViewPr>
  <p:outlineViewPr>
    <p:cViewPr>
      <p:scale>
        <a:sx n="33" d="100"/>
        <a:sy n="33" d="100"/>
      </p:scale>
      <p:origin x="0" y="-7032"/>
    </p:cViewPr>
  </p:outlineViewPr>
  <p:notesTextViewPr>
    <p:cViewPr>
      <p:scale>
        <a:sx n="1" d="1"/>
        <a:sy n="1" d="1"/>
      </p:scale>
      <p:origin x="0" y="0"/>
    </p:cViewPr>
  </p:notesTextViewPr>
  <p:sorterViewPr>
    <p:cViewPr>
      <p:scale>
        <a:sx n="100" d="100"/>
        <a:sy n="100" d="100"/>
      </p:scale>
      <p:origin x="0" y="-20334"/>
    </p:cViewPr>
  </p:sorterViewPr>
  <p:notesViewPr>
    <p:cSldViewPr snapToGrid="0">
      <p:cViewPr varScale="1">
        <p:scale>
          <a:sx n="80" d="100"/>
          <a:sy n="80" d="100"/>
        </p:scale>
        <p:origin x="3702" y="11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microsoft.com/office/2018/10/relationships/authors" Target="author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image" Target="../media/image14.pn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14.png"/></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4.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4.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4.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4.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4.png"/></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7.xml"/><Relationship Id="rId1" Type="http://schemas.microsoft.com/office/2011/relationships/chartStyle" Target="style7.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4.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4.png"/></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8.xml"/><Relationship Id="rId1" Type="http://schemas.microsoft.com/office/2011/relationships/chartStyle" Target="style8.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4.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4.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4.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4.png"/></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image" Target="../media/image14.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4.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4.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4.png"/></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0.xml"/><Relationship Id="rId1" Type="http://schemas.microsoft.com/office/2011/relationships/chartStyle" Target="style10.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4.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1.xml"/><Relationship Id="rId1" Type="http://schemas.microsoft.com/office/2011/relationships/chartStyle" Target="style11.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14.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14.png"/></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12.xml"/><Relationship Id="rId1" Type="http://schemas.microsoft.com/office/2011/relationships/chartStyle" Target="style12.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4.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3.xml"/><Relationship Id="rId1" Type="http://schemas.microsoft.com/office/2011/relationships/chartStyle" Target="style13.xml"/></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4.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4.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4.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4.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4.xml"/><Relationship Id="rId1" Type="http://schemas.microsoft.com/office/2011/relationships/chartStyle" Target="style14.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4.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4.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5.xml"/><Relationship Id="rId1" Type="http://schemas.microsoft.com/office/2011/relationships/chartStyle" Target="style15.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4.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4.png"/></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16.xml"/><Relationship Id="rId1" Type="http://schemas.microsoft.com/office/2011/relationships/chartStyle" Target="style16.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4.png"/></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17.xml"/><Relationship Id="rId1" Type="http://schemas.microsoft.com/office/2011/relationships/chartStyle" Target="style17.xml"/></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4.png"/></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_Worksheet76.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_Worksheet77.xlsx"/></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Excel_Worksheet78.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_Worksheet79.xlsx"/></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Excel_Worksheet80.xlsx"/></Relationships>
</file>

<file path=ppt/charts/_rels/chart82.xml.rels><?xml version="1.0" encoding="UTF-8" standalone="yes"?>
<Relationships xmlns="http://schemas.openxmlformats.org/package/2006/relationships"><Relationship Id="rId1" Type="http://schemas.openxmlformats.org/officeDocument/2006/relationships/package" Target="../embeddings/Microsoft_Excel_Worksheet81.xlsx"/></Relationships>
</file>

<file path=ppt/charts/_rels/chart83.xml.rels><?xml version="1.0" encoding="UTF-8" standalone="yes"?>
<Relationships xmlns="http://schemas.openxmlformats.org/package/2006/relationships"><Relationship Id="rId1" Type="http://schemas.openxmlformats.org/officeDocument/2006/relationships/package" Target="../embeddings/Microsoft_Excel_Worksheet82.xlsx"/></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Excel_Worksheet83.xlsx"/></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87.xml.rels><?xml version="1.0" encoding="UTF-8" standalone="yes"?>
<Relationships xmlns="http://schemas.openxmlformats.org/package/2006/relationships"><Relationship Id="rId1" Type="http://schemas.openxmlformats.org/officeDocument/2006/relationships/package" Target="../embeddings/Microsoft_Excel_Worksheet86.xlsx"/></Relationships>
</file>

<file path=ppt/charts/_rels/chart88.xml.rels><?xml version="1.0" encoding="UTF-8" standalone="yes"?>
<Relationships xmlns="http://schemas.openxmlformats.org/package/2006/relationships"><Relationship Id="rId1" Type="http://schemas.openxmlformats.org/officeDocument/2006/relationships/package" Target="../embeddings/Microsoft_Excel_Worksheet87.xlsx"/></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0">
                <a:latin typeface="Arial" panose="020B0604020202020204" pitchFamily="34" charset="0"/>
                <a:cs typeface="Arial" panose="020B0604020202020204" pitchFamily="34" charset="0"/>
              </a:defRPr>
            </a:pPr>
            <a:r>
              <a:rPr lang="en-US" sz="1100" b="0" dirty="0">
                <a:latin typeface="Arial" panose="020B0604020202020204" pitchFamily="34" charset="0"/>
                <a:cs typeface="Arial" panose="020B0604020202020204" pitchFamily="34" charset="0"/>
              </a:rPr>
              <a:t>Number</a:t>
            </a:r>
            <a:r>
              <a:rPr lang="en-US" sz="1100" b="0" baseline="0" dirty="0">
                <a:latin typeface="Arial" panose="020B0604020202020204" pitchFamily="34" charset="0"/>
                <a:cs typeface="Arial" panose="020B0604020202020204" pitchFamily="34" charset="0"/>
              </a:rPr>
              <a:t> of long-term conditions reported:</a:t>
            </a:r>
            <a:endParaRPr lang="en-GB" sz="1100" b="0" dirty="0">
              <a:latin typeface="Arial" panose="020B0604020202020204" pitchFamily="34" charset="0"/>
              <a:cs typeface="Arial" panose="020B0604020202020204" pitchFamily="34" charset="0"/>
            </a:endParaRPr>
          </a:p>
        </c:rich>
      </c:tx>
      <c:layout>
        <c:manualLayout>
          <c:xMode val="edge"/>
          <c:yMode val="edge"/>
          <c:x val="4.1659540590765806E-2"/>
          <c:y val="0.18638117131728374"/>
        </c:manualLayout>
      </c:layout>
      <c:overlay val="0"/>
    </c:title>
    <c:autoTitleDeleted val="0"/>
    <c:plotArea>
      <c:layout>
        <c:manualLayout>
          <c:layoutTarget val="inner"/>
          <c:xMode val="edge"/>
          <c:yMode val="edge"/>
          <c:x val="0.14199869626961537"/>
          <c:y val="0.36495559122747634"/>
          <c:w val="0.84482794419859109"/>
          <c:h val="0.52156270701423946"/>
        </c:manualLayout>
      </c:layout>
      <c:barChart>
        <c:barDir val="bar"/>
        <c:grouping val="clustered"/>
        <c:varyColors val="0"/>
        <c:ser>
          <c:idx val="0"/>
          <c:order val="0"/>
          <c:spPr>
            <a:ln>
              <a:noFill/>
            </a:ln>
          </c:spPr>
          <c:invertIfNegative val="0"/>
          <c:dPt>
            <c:idx val="0"/>
            <c:invertIfNegative val="0"/>
            <c:bubble3D val="0"/>
            <c:spPr>
              <a:solidFill>
                <a:schemeClr val="bg1">
                  <a:lumMod val="85000"/>
                </a:schemeClr>
              </a:solidFill>
              <a:ln w="19050">
                <a:noFill/>
              </a:ln>
              <a:effectLst/>
            </c:spPr>
            <c:extLst>
              <c:ext xmlns:c16="http://schemas.microsoft.com/office/drawing/2014/chart" uri="{C3380CC4-5D6E-409C-BE32-E72D297353CC}">
                <c16:uniqueId val="{00000001-5DD6-479D-BB29-DBA1EB4BB36A}"/>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5DD6-479D-BB29-DBA1EB4BB36A}"/>
              </c:ext>
            </c:extLst>
          </c:dPt>
          <c:dLbls>
            <c:dLbl>
              <c:idx val="1"/>
              <c:spPr>
                <a:noFill/>
                <a:ln>
                  <a:noFill/>
                </a:ln>
                <a:effectLst/>
              </c:spPr>
              <c:txPr>
                <a:bodyPr rot="0" vertOverflow="overflow" horzOverflow="overflow" wrap="square" lIns="39600" tIns="19050" rIns="39600" bIns="19050" anchor="ctr">
                  <a:spAutoFit/>
                </a:bodyPr>
                <a:lstStyle/>
                <a:p>
                  <a:pPr>
                    <a:defRPr sz="1100" b="1" baseline="0">
                      <a:solidFill>
                        <a:schemeClr val="bg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1509453155653729"/>
                      <c:h val="0.13358066549390221"/>
                    </c:manualLayout>
                  </c15:layout>
                </c:ext>
                <c:ext xmlns:c16="http://schemas.microsoft.com/office/drawing/2014/chart" uri="{C3380CC4-5D6E-409C-BE32-E72D297353CC}">
                  <c16:uniqueId val="{00000003-5DD6-479D-BB29-DBA1EB4BB36A}"/>
                </c:ext>
              </c:extLst>
            </c:dLbl>
            <c:spPr>
              <a:noFill/>
              <a:ln>
                <a:noFill/>
              </a:ln>
              <a:effectLst/>
            </c:spPr>
            <c:txPr>
              <a:bodyPr rot="0" vertOverflow="overflow" horzOverflow="overflow" wrap="square" lIns="39600" tIns="19050" rIns="39600" bIns="19050" anchor="ctr">
                <a:spAutoFit/>
              </a:bodyPr>
              <a:lstStyle/>
              <a:p>
                <a:pPr>
                  <a:defRPr sz="1100" b="1">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'for chart'!$A$1:$A$2</c:f>
              <c:strCache>
                <c:ptCount val="2"/>
                <c:pt idx="0">
                  <c:v>1</c:v>
                </c:pt>
                <c:pt idx="1">
                  <c:v>2+ </c:v>
                </c:pt>
              </c:strCache>
            </c:strRef>
          </c:cat>
          <c:val>
            <c:numRef>
              <c:f>'for chart'!$B$1:$B$2</c:f>
              <c:numCache>
                <c:formatCode>0%</c:formatCode>
                <c:ptCount val="2"/>
                <c:pt idx="0">
                  <c:v>0.23076923076923081</c:v>
                </c:pt>
                <c:pt idx="1">
                  <c:v>0.76923076923076938</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dLbls>
        <c:gapWidth val="30"/>
        <c:overlap val="100"/>
        <c:axId val="597377152"/>
        <c:axId val="597375520"/>
      </c:barChart>
      <c:valAx>
        <c:axId val="597375520"/>
        <c:scaling>
          <c:orientation val="minMax"/>
        </c:scaling>
        <c:delete val="1"/>
        <c:axPos val="t"/>
        <c:numFmt formatCode="0%" sourceLinked="1"/>
        <c:majorTickMark val="out"/>
        <c:minorTickMark val="none"/>
        <c:tickLblPos val="nextTo"/>
        <c:crossAx val="597377152"/>
        <c:crosses val="autoZero"/>
        <c:crossBetween val="between"/>
      </c:valAx>
      <c:catAx>
        <c:axId val="597377152"/>
        <c:scaling>
          <c:orientation val="maxMin"/>
        </c:scaling>
        <c:delete val="0"/>
        <c:axPos val="l"/>
        <c:numFmt formatCode="General" sourceLinked="1"/>
        <c:majorTickMark val="out"/>
        <c:minorTickMark val="none"/>
        <c:tickLblPos val="nextTo"/>
        <c:txPr>
          <a:bodyPr rot="0" anchor="b" anchorCtr="0"/>
          <a:lstStyle/>
          <a:p>
            <a:pPr>
              <a:defRPr sz="1000" baseline="0">
                <a:latin typeface="Arial" panose="020B0604020202020204" pitchFamily="34" charset="0"/>
                <a:cs typeface="Arial" panose="020B0604020202020204" pitchFamily="34" charset="0"/>
              </a:defRPr>
            </a:pPr>
            <a:endParaRPr lang="en-US"/>
          </a:p>
        </c:txPr>
        <c:crossAx val="597375520"/>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87399238130716E-2"/>
          <c:y val="0.15844141305320761"/>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Sheet1!$A$2:$A$52</c:f>
              <c:strCache>
                <c:ptCount val="51"/>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Sheet1!$D$2:$D$52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Sheet1!$A$2:$A$52</c:f>
              <c:strCache>
                <c:ptCount val="51"/>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Sheet1!$E$2:$E$52</c:f>
              <c:numCache>
                <c:formatCode>General</c:formatCode>
                <c:ptCount val="51"/>
                <c:pt idx="0">
                  <c:v>5.3852816220867759</c:v>
                </c:pt>
                <c:pt idx="1">
                  <c:v>5.5791697403609488</c:v>
                </c:pt>
                <c:pt idx="2">
                  <c:v>5.6659639575680032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Sheet1!$A$2:$A$52</c:f>
              <c:strCache>
                <c:ptCount val="51"/>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Sheet1!$F$2:$F$52</c:f>
              <c:numCache>
                <c:formatCode>General</c:formatCode>
                <c:ptCount val="51"/>
                <c:pt idx="0">
                  <c:v>#N/A</c:v>
                </c:pt>
                <c:pt idx="1">
                  <c:v>#N/A</c:v>
                </c:pt>
                <c:pt idx="2">
                  <c:v>#N/A</c:v>
                </c:pt>
                <c:pt idx="3">
                  <c:v>5.6366010226617718</c:v>
                </c:pt>
                <c:pt idx="4">
                  <c:v>5.6862735876783059</c:v>
                </c:pt>
                <c:pt idx="5">
                  <c:v>5.7856034554160534</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Sheet1!$A$2:$A$52</c:f>
              <c:strCache>
                <c:ptCount val="51"/>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Sheet1!$G$2:$G$52</c:f>
              <c:numCache>
                <c:formatCode>General</c:formatCode>
                <c:ptCount val="51"/>
                <c:pt idx="0">
                  <c:v>#N/A</c:v>
                </c:pt>
                <c:pt idx="1">
                  <c:v>#N/A</c:v>
                </c:pt>
                <c:pt idx="2">
                  <c:v>#N/A</c:v>
                </c:pt>
                <c:pt idx="3">
                  <c:v>#N/A</c:v>
                </c:pt>
                <c:pt idx="4">
                  <c:v>#N/A</c:v>
                </c:pt>
                <c:pt idx="5">
                  <c:v>#N/A</c:v>
                </c:pt>
                <c:pt idx="6">
                  <c:v>5.9176931769802801</c:v>
                </c:pt>
                <c:pt idx="7">
                  <c:v>6.0420017288297654</c:v>
                </c:pt>
                <c:pt idx="8">
                  <c:v>6.0517168819645679</c:v>
                </c:pt>
                <c:pt idx="9">
                  <c:v>6.1312834295042284</c:v>
                </c:pt>
                <c:pt idx="10">
                  <c:v>6.1394909011268606</c:v>
                </c:pt>
                <c:pt idx="11">
                  <c:v>6.1414981372709478</c:v>
                </c:pt>
                <c:pt idx="12">
                  <c:v>6.1874281747314326</c:v>
                </c:pt>
                <c:pt idx="13">
                  <c:v>6.2021148250861842</c:v>
                </c:pt>
                <c:pt idx="14">
                  <c:v>6.2309709122764456</c:v>
                </c:pt>
                <c:pt idx="15">
                  <c:v>6.3008713321499803</c:v>
                </c:pt>
                <c:pt idx="16">
                  <c:v>6.3040846171028093</c:v>
                </c:pt>
                <c:pt idx="17">
                  <c:v>6.3687370066292832</c:v>
                </c:pt>
                <c:pt idx="18">
                  <c:v>6.4179921109222402</c:v>
                </c:pt>
                <c:pt idx="19">
                  <c:v>6.4512634724115152</c:v>
                </c:pt>
                <c:pt idx="20">
                  <c:v>6.4697583946453996</c:v>
                </c:pt>
                <c:pt idx="21">
                  <c:v>6.5455527450257636</c:v>
                </c:pt>
                <c:pt idx="22">
                  <c:v>6.5473398569819308</c:v>
                </c:pt>
                <c:pt idx="23">
                  <c:v>6.6524817615342311</c:v>
                </c:pt>
                <c:pt idx="24">
                  <c:v>6.6731764278191994</c:v>
                </c:pt>
                <c:pt idx="25">
                  <c:v>6.7304150708524428</c:v>
                </c:pt>
                <c:pt idx="26">
                  <c:v>6.7556951853588396</c:v>
                </c:pt>
                <c:pt idx="27">
                  <c:v>6.8389605579965096</c:v>
                </c:pt>
                <c:pt idx="28">
                  <c:v>6.8543602847541232</c:v>
                </c:pt>
                <c:pt idx="29">
                  <c:v>6.88253898140362</c:v>
                </c:pt>
                <c:pt idx="30">
                  <c:v>6.9054693172819857</c:v>
                </c:pt>
                <c:pt idx="31">
                  <c:v>6.9089083501181641</c:v>
                </c:pt>
                <c:pt idx="32">
                  <c:v>6.9171008322528564</c:v>
                </c:pt>
                <c:pt idx="33">
                  <c:v>6.9204959687750369</c:v>
                </c:pt>
                <c:pt idx="34">
                  <c:v>6.9289208943559801</c:v>
                </c:pt>
                <c:pt idx="35">
                  <c:v>6.9684090233003921</c:v>
                </c:pt>
                <c:pt idx="36">
                  <c:v>6.9885023854143746</c:v>
                </c:pt>
                <c:pt idx="37">
                  <c:v>7.020570538863641</c:v>
                </c:pt>
                <c:pt idx="38">
                  <c:v>7.0261616334267876</c:v>
                </c:pt>
                <c:pt idx="39">
                  <c:v>7.0647355830760361</c:v>
                </c:pt>
                <c:pt idx="40">
                  <c:v>7.0973713593484051</c:v>
                </c:pt>
                <c:pt idx="41">
                  <c:v>7.1148772142692174</c:v>
                </c:pt>
                <c:pt idx="42">
                  <c:v>7.1630359008469444</c:v>
                </c:pt>
                <c:pt idx="43">
                  <c:v>7.1883955826288677</c:v>
                </c:pt>
                <c:pt idx="44">
                  <c:v>7.2621306458531549</c:v>
                </c:pt>
                <c:pt idx="45">
                  <c:v>7.2915237630652268</c:v>
                </c:pt>
                <c:pt idx="46">
                  <c:v>7.3040143137955358</c:v>
                </c:pt>
                <c:pt idx="47">
                  <c:v>7.3772702676894601</c:v>
                </c:pt>
                <c:pt idx="48">
                  <c:v>#N/A</c:v>
                </c:pt>
                <c:pt idx="49">
                  <c:v>#N/A</c:v>
                </c:pt>
                <c:pt idx="50">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Sheet1!$A$2:$A$52</c:f>
              <c:strCache>
                <c:ptCount val="51"/>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Sheet1!$H$2:$H$52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7.6046207425279224</c:v>
                </c:pt>
                <c:pt idx="49">
                  <c:v>#N/A</c:v>
                </c:pt>
                <c:pt idx="50">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Sheet1!$A$2:$A$52</c:f>
              <c:strCache>
                <c:ptCount val="51"/>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Sheet1!$I$2:$I$52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7.7324707446339467</c:v>
                </c:pt>
                <c:pt idx="50">
                  <c:v>#N/A</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Sheet1!$A$2:$A$52</c:f>
              <c:strCache>
                <c:ptCount val="51"/>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Sheet1!$J$2:$J$52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7.942085720677305</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Sheet1!$A$2:$A$52</c:f>
              <c:strCache>
                <c:ptCount val="51"/>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Sheet1!$K$2:$K$52</c:f>
              <c:numCache>
                <c:formatCode>General</c:formatCode>
                <c:ptCount val="51"/>
                <c:pt idx="0">
                  <c:v>#N/A</c:v>
                </c:pt>
                <c:pt idx="1">
                  <c:v>#N/A</c:v>
                </c:pt>
                <c:pt idx="2">
                  <c:v>5.6659639575680032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4113857764016926"/>
          <c:w val="0.74050409342017565"/>
          <c:h val="0.3221055555555555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5.5281380564366476</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0.4619233305217767</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0.17586650645111579</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1.8360212797037097</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0.1758665064511149</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0.45902002540600328</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47072"/>
        <c:axId val="7790476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6.0715281766281644</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7.0839385332613949</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layout>
                <c:manualLayout>
                  <c:x val="-0.2156059150718842"/>
                  <c:y val="2.938091212364171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GB" b="0" dirty="0"/>
                      <a:t>Q7. </a:t>
                    </a:r>
                    <a:r>
                      <a:rPr lang="en-GB" sz="900" b="0" i="0" u="none" strike="noStrike" baseline="0" dirty="0">
                        <a:effectLst/>
                      </a:rPr>
                      <a:t>Was the support offered appropriate for your mental health needs?</a:t>
                    </a:r>
                    <a:endParaRPr lang="en-GB" b="0" dirty="0"/>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3689464667977"/>
                      <c:h val="0.43494986737277791"/>
                    </c:manualLayout>
                  </c15:layout>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2512"/>
        <c:axId val="779048704"/>
      </c:scatterChart>
      <c:catAx>
        <c:axId val="779047072"/>
        <c:scaling>
          <c:orientation val="minMax"/>
        </c:scaling>
        <c:delete val="1"/>
        <c:axPos val="l"/>
        <c:numFmt formatCode="General" sourceLinked="1"/>
        <c:majorTickMark val="out"/>
        <c:minorTickMark val="none"/>
        <c:tickLblPos val="nextTo"/>
        <c:crossAx val="779047616"/>
        <c:crosses val="autoZero"/>
        <c:auto val="1"/>
        <c:lblAlgn val="ctr"/>
        <c:lblOffset val="100"/>
        <c:noMultiLvlLbl val="0"/>
      </c:catAx>
      <c:valAx>
        <c:axId val="779047616"/>
        <c:scaling>
          <c:orientation val="minMax"/>
          <c:min val="1"/>
        </c:scaling>
        <c:delete val="1"/>
        <c:axPos val="b"/>
        <c:numFmt formatCode="General" sourceLinked="1"/>
        <c:majorTickMark val="none"/>
        <c:minorTickMark val="none"/>
        <c:tickLblPos val="nextTo"/>
        <c:crossAx val="779047072"/>
        <c:crosses val="autoZero"/>
        <c:crossBetween val="between"/>
      </c:valAx>
      <c:valAx>
        <c:axId val="779048704"/>
        <c:scaling>
          <c:orientation val="minMax"/>
          <c:min val="0"/>
        </c:scaling>
        <c:delete val="1"/>
        <c:axPos val="r"/>
        <c:numFmt formatCode="#;;0" sourceLinked="0"/>
        <c:majorTickMark val="out"/>
        <c:minorTickMark val="none"/>
        <c:tickLblPos val="nextTo"/>
        <c:crossAx val="779052512"/>
        <c:crosses val="max"/>
        <c:crossBetween val="midCat"/>
        <c:majorUnit val="1"/>
      </c:valAx>
      <c:valAx>
        <c:axId val="77905251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48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58766666666667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4.3609354425223907</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0.61796387713949752</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0.18638936156790464</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1.9458783884138064</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0.18638936156790464</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0.6685593976671278</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0.11596842480892811</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53600"/>
        <c:axId val="7790541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5.2603997385078429</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6.1382278754366961</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tx>
                <c:rich>
                  <a:bodyPr/>
                  <a:lstStyle/>
                  <a:p>
                    <a:r>
                      <a:rPr lang="en-GB" b="0" dirty="0"/>
                      <a:t>Q6. </a:t>
                    </a:r>
                    <a:r>
                      <a:rPr lang="en-GB" sz="900" b="0" i="0" u="none" strike="noStrike" baseline="0" dirty="0">
                        <a:effectLst/>
                      </a:rPr>
                      <a:t>While waiting, between your assessment with the NHS mental health team and your first appointment for treatment, were you offered support with your mental health?</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5232"/>
        <c:axId val="779054688"/>
      </c:scatterChart>
      <c:catAx>
        <c:axId val="779053600"/>
        <c:scaling>
          <c:orientation val="minMax"/>
        </c:scaling>
        <c:delete val="1"/>
        <c:axPos val="l"/>
        <c:numFmt formatCode="General" sourceLinked="1"/>
        <c:majorTickMark val="out"/>
        <c:minorTickMark val="none"/>
        <c:tickLblPos val="nextTo"/>
        <c:crossAx val="779054144"/>
        <c:crosses val="autoZero"/>
        <c:auto val="1"/>
        <c:lblAlgn val="ctr"/>
        <c:lblOffset val="100"/>
        <c:noMultiLvlLbl val="0"/>
      </c:catAx>
      <c:valAx>
        <c:axId val="779054144"/>
        <c:scaling>
          <c:orientation val="minMax"/>
          <c:min val="1"/>
        </c:scaling>
        <c:delete val="1"/>
        <c:axPos val="b"/>
        <c:numFmt formatCode="General" sourceLinked="1"/>
        <c:majorTickMark val="none"/>
        <c:minorTickMark val="none"/>
        <c:tickLblPos val="nextTo"/>
        <c:crossAx val="779053600"/>
        <c:crosses val="autoZero"/>
        <c:crossBetween val="between"/>
      </c:valAx>
      <c:valAx>
        <c:axId val="779054688"/>
        <c:scaling>
          <c:orientation val="minMax"/>
          <c:min val="0"/>
        </c:scaling>
        <c:delete val="1"/>
        <c:axPos val="r"/>
        <c:numFmt formatCode="#;;0" sourceLinked="0"/>
        <c:majorTickMark val="out"/>
        <c:minorTickMark val="none"/>
        <c:tickLblPos val="nextTo"/>
        <c:crossAx val="779055232"/>
        <c:crosses val="max"/>
        <c:crossBetween val="midCat"/>
        <c:majorUnit val="1"/>
      </c:valAx>
      <c:valAx>
        <c:axId val="77905523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46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11F8-4FF6-91A9-DE396EE395C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5.6125111067287303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11F8-4FF6-91A9-DE396EE395C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5.6772170874299208</c:v>
                </c:pt>
                <c:pt idx="2">
                  <c:v>5.6910740827136026</c:v>
                </c:pt>
                <c:pt idx="3">
                  <c:v>5.765272010205754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11F8-4FF6-91A9-DE396EE395C9}"/>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5.7999855277569639</c:v>
                </c:pt>
                <c:pt idx="5">
                  <c:v>5.8239639060965844</c:v>
                </c:pt>
                <c:pt idx="6">
                  <c:v>5.8396825306810713</c:v>
                </c:pt>
                <c:pt idx="7">
                  <c:v>5.8413182284825416</c:v>
                </c:pt>
                <c:pt idx="8">
                  <c:v>5.9127870727483209</c:v>
                </c:pt>
                <c:pt idx="9">
                  <c:v>5.923930217764668</c:v>
                </c:pt>
                <c:pt idx="10">
                  <c:v>5.9274056032442886</c:v>
                </c:pt>
                <c:pt idx="11">
                  <c:v>5.9278501607130467</c:v>
                </c:pt>
                <c:pt idx="12">
                  <c:v>5.9315459231030614</c:v>
                </c:pt>
                <c:pt idx="13">
                  <c:v>5.9409120551473382</c:v>
                </c:pt>
                <c:pt idx="14">
                  <c:v>5.9414742042864477</c:v>
                </c:pt>
                <c:pt idx="15">
                  <c:v>5.9920105512414867</c:v>
                </c:pt>
                <c:pt idx="16">
                  <c:v>6.00735239768062</c:v>
                </c:pt>
                <c:pt idx="17">
                  <c:v>6.0120128792468419</c:v>
                </c:pt>
                <c:pt idx="18">
                  <c:v>6.0349811653539831</c:v>
                </c:pt>
                <c:pt idx="19">
                  <c:v>6.0445975942969126</c:v>
                </c:pt>
                <c:pt idx="20">
                  <c:v>6.0502804525778027</c:v>
                </c:pt>
                <c:pt idx="21">
                  <c:v>6.0685994573519801</c:v>
                </c:pt>
                <c:pt idx="22">
                  <c:v>6.0807912341988519</c:v>
                </c:pt>
                <c:pt idx="23">
                  <c:v>6.0972476551304853</c:v>
                </c:pt>
                <c:pt idx="24">
                  <c:v>6.1222596930709976</c:v>
                </c:pt>
                <c:pt idx="25">
                  <c:v>6.1435384364631789</c:v>
                </c:pt>
                <c:pt idx="26">
                  <c:v>6.1456607855617893</c:v>
                </c:pt>
                <c:pt idx="27">
                  <c:v>6.1458134236612736</c:v>
                </c:pt>
                <c:pt idx="28">
                  <c:v>6.1709309060301596</c:v>
                </c:pt>
                <c:pt idx="29">
                  <c:v>6.1811351335130507</c:v>
                </c:pt>
                <c:pt idx="30">
                  <c:v>6.1913436694781803</c:v>
                </c:pt>
                <c:pt idx="31">
                  <c:v>6.2343923668540464</c:v>
                </c:pt>
                <c:pt idx="32">
                  <c:v>6.2547989286637824</c:v>
                </c:pt>
                <c:pt idx="33">
                  <c:v>6.3038846214931894</c:v>
                </c:pt>
                <c:pt idx="34">
                  <c:v>6.3224483783837124</c:v>
                </c:pt>
                <c:pt idx="35">
                  <c:v>6.4024409003052254</c:v>
                </c:pt>
                <c:pt idx="36">
                  <c:v>6.4210574599088206</c:v>
                </c:pt>
                <c:pt idx="37">
                  <c:v>6.4266833955776503</c:v>
                </c:pt>
                <c:pt idx="38">
                  <c:v>6.4310223462785983</c:v>
                </c:pt>
                <c:pt idx="39">
                  <c:v>6.432166692680676</c:v>
                </c:pt>
                <c:pt idx="40">
                  <c:v>6.4332385689365266</c:v>
                </c:pt>
                <c:pt idx="41">
                  <c:v>6.482170555922842</c:v>
                </c:pt>
                <c:pt idx="42">
                  <c:v>6.5503190411223873</c:v>
                </c:pt>
                <c:pt idx="43">
                  <c:v>6.5849193347855604</c:v>
                </c:pt>
                <c:pt idx="44">
                  <c:v>6.6060060799623184</c:v>
                </c:pt>
                <c:pt idx="45">
                  <c:v>6.613089498364336</c:v>
                </c:pt>
                <c:pt idx="46">
                  <c:v>6.6206987737653806</c:v>
                </c:pt>
                <c:pt idx="47">
                  <c:v>6.6317364847614559</c:v>
                </c:pt>
                <c:pt idx="48">
                  <c:v>#N/A</c:v>
                </c:pt>
                <c:pt idx="49">
                  <c:v>#N/A</c:v>
                </c:pt>
                <c:pt idx="50">
                  <c:v>#N/A</c:v>
                </c:pt>
                <c:pt idx="51">
                  <c:v>#N/A</c:v>
                </c:pt>
                <c:pt idx="52">
                  <c:v>#N/A</c:v>
                </c:pt>
              </c:numCache>
            </c:numRef>
          </c:val>
          <c:extLst>
            <c:ext xmlns:c16="http://schemas.microsoft.com/office/drawing/2014/chart" uri="{C3380CC4-5D6E-409C-BE32-E72D297353CC}">
              <c16:uniqueId val="{00000003-11F8-4FF6-91A9-DE396EE395C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6.7061094444447296</c:v>
                </c:pt>
                <c:pt idx="49">
                  <c:v>6.7392256054243713</c:v>
                </c:pt>
                <c:pt idx="50">
                  <c:v>#N/A</c:v>
                </c:pt>
                <c:pt idx="51">
                  <c:v>#N/A</c:v>
                </c:pt>
                <c:pt idx="52">
                  <c:v>#N/A</c:v>
                </c:pt>
              </c:numCache>
            </c:numRef>
          </c:val>
          <c:extLst>
            <c:ext xmlns:c16="http://schemas.microsoft.com/office/drawing/2014/chart" uri="{C3380CC4-5D6E-409C-BE32-E72D297353CC}">
              <c16:uniqueId val="{00000004-11F8-4FF6-91A9-DE396EE395C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6.7885700220591474</c:v>
                </c:pt>
                <c:pt idx="51">
                  <c:v>6.8096521582461218</c:v>
                </c:pt>
                <c:pt idx="52">
                  <c:v>6.8546485452817434</c:v>
                </c:pt>
              </c:numCache>
            </c:numRef>
          </c:val>
          <c:extLst>
            <c:ext xmlns:c16="http://schemas.microsoft.com/office/drawing/2014/chart" uri="{C3380CC4-5D6E-409C-BE32-E72D297353CC}">
              <c16:uniqueId val="{00000005-11F8-4FF6-91A9-DE396EE395C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11F8-4FF6-91A9-DE396EE395C9}"/>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5.9274056032442886</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11F8-4FF6-91A9-DE396EE395C9}"/>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473777777777781"/>
          <c:w val="0.74050409342017565"/>
          <c:h val="0.3646194444444444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5.8574102706402744</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3.616071056645076E-2</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0.10287748375496797</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1.0740262781588665</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0.10287748375496797</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2.6343557254103978E-2</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6.2375828427615261</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General</c:formatCode>
                <c:ptCount val="1"/>
                <c:pt idx="0">
                  <c:v>6.5334616040411264</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Did your NHS mental health team consider how areas of your life impact your mental health?</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768222222222222"/>
          <c:w val="0.74050409342017565"/>
          <c:h val="0.3422222222222222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5.0802495236337322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0.17885838561457845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0.10987685383597778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1.1470987049249395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0.10987685383597778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4.6410771522856109E-2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5.5889252119815556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5.9425341155467581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you get the help you needed?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50462962962966"/>
          <c:w val="0.74050409342017565"/>
          <c:h val="0.3326964285714285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6.2145802755393227</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0.28008165970039034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8.7389721706983892E-2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0.91233624820999104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8.7389721706983892E-2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9.1247798339159303E-2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6.7605841994044464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7.0382197810516924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Q9. Did you feel your NHS mental health team listened to what you had to say?</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6.2582238687635616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4.5986919011865801E-2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1.1602985086243667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0.11114122009802418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7.2145975753691083E-2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6.4372838673287616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6.8843600420876108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 Were you given enough time to discuss your needs and treatment?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71179306745639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3.9622697862080849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0.12319027137614968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8.4390746437059683E-2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0.88102737351861471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8.4390746437058795E-2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0.30270089522295329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5.6425499461953521E-2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4.6126518947451549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4.6103644907806016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957357D9-8EAC-48A1-BF82-026D8802E612}" type="CELLRANGE">
                      <a:rPr lang="en-GB"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have to repeat your mental health history to your NHS mental health team?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4.4818242249485554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8962-4CCB-8BDA-63D9D91C59C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#N/A</c:v>
                </c:pt>
                <c:pt idx="1">
                  <c:v>4.9575886004792844</c:v>
                </c:pt>
                <c:pt idx="2">
                  <c:v>5.1107326607311609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8962-4CCB-8BDA-63D9D91C59C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5.2286573482725309</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8962-4CCB-8BDA-63D9D91C59C7}"/>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5.369048088932586</c:v>
                </c:pt>
                <c:pt idx="5">
                  <c:v>5.3697896718966236</c:v>
                </c:pt>
                <c:pt idx="6">
                  <c:v>5.4237525372434909</c:v>
                </c:pt>
                <c:pt idx="7">
                  <c:v>5.4335180861747281</c:v>
                </c:pt>
                <c:pt idx="8">
                  <c:v>5.4622661568311006</c:v>
                </c:pt>
                <c:pt idx="9">
                  <c:v>5.5561967055393708</c:v>
                </c:pt>
                <c:pt idx="10">
                  <c:v>5.5881626008692171</c:v>
                </c:pt>
                <c:pt idx="11">
                  <c:v>5.5988320188110894</c:v>
                </c:pt>
                <c:pt idx="12">
                  <c:v>5.6271568583972904</c:v>
                </c:pt>
                <c:pt idx="13">
                  <c:v>5.6380643854134096</c:v>
                </c:pt>
                <c:pt idx="14">
                  <c:v>5.6763187878398504</c:v>
                </c:pt>
                <c:pt idx="15">
                  <c:v>5.7230163660376903</c:v>
                </c:pt>
                <c:pt idx="16">
                  <c:v>5.7715871735937014</c:v>
                </c:pt>
                <c:pt idx="17">
                  <c:v>5.7723990391386746</c:v>
                </c:pt>
                <c:pt idx="18">
                  <c:v>5.7973032515044993</c:v>
                </c:pt>
                <c:pt idx="19">
                  <c:v>5.8107841471875687</c:v>
                </c:pt>
                <c:pt idx="20">
                  <c:v>5.8648270685583954</c:v>
                </c:pt>
                <c:pt idx="21">
                  <c:v>5.8732137001329541</c:v>
                </c:pt>
                <c:pt idx="22">
                  <c:v>5.9461308414636012</c:v>
                </c:pt>
                <c:pt idx="23">
                  <c:v>5.9788359871088588</c:v>
                </c:pt>
                <c:pt idx="24">
                  <c:v>6.0156901786965067</c:v>
                </c:pt>
                <c:pt idx="25">
                  <c:v>6.0308311896404563</c:v>
                </c:pt>
                <c:pt idx="26">
                  <c:v>6.0537672592579703</c:v>
                </c:pt>
                <c:pt idx="27">
                  <c:v>6.0728002183015386</c:v>
                </c:pt>
                <c:pt idx="28">
                  <c:v>6.101559965547934</c:v>
                </c:pt>
                <c:pt idx="29">
                  <c:v>6.101894705130599</c:v>
                </c:pt>
                <c:pt idx="30">
                  <c:v>6.1188579897895066</c:v>
                </c:pt>
                <c:pt idx="31">
                  <c:v>6.1269790380271596</c:v>
                </c:pt>
                <c:pt idx="32">
                  <c:v>6.1749882772680351</c:v>
                </c:pt>
                <c:pt idx="33">
                  <c:v>6.2066996228770854</c:v>
                </c:pt>
                <c:pt idx="34">
                  <c:v>6.2369821983273042</c:v>
                </c:pt>
                <c:pt idx="35">
                  <c:v>6.2403429410226474</c:v>
                </c:pt>
                <c:pt idx="36">
                  <c:v>6.2510125191537762</c:v>
                </c:pt>
                <c:pt idx="37">
                  <c:v>6.2640359317511862</c:v>
                </c:pt>
                <c:pt idx="38">
                  <c:v>6.2744662359791219</c:v>
                </c:pt>
                <c:pt idx="39">
                  <c:v>6.2896761005668429</c:v>
                </c:pt>
                <c:pt idx="40">
                  <c:v>6.3031479112941762</c:v>
                </c:pt>
                <c:pt idx="41">
                  <c:v>6.3299555171274964</c:v>
                </c:pt>
                <c:pt idx="42">
                  <c:v>6.4826449973746278</c:v>
                </c:pt>
                <c:pt idx="43">
                  <c:v>6.4925374281095714</c:v>
                </c:pt>
                <c:pt idx="44">
                  <c:v>6.5473491789350309</c:v>
                </c:pt>
                <c:pt idx="45">
                  <c:v>6.6189023113224303</c:v>
                </c:pt>
                <c:pt idx="46">
                  <c:v>6.6574100119897599</c:v>
                </c:pt>
                <c:pt idx="47">
                  <c:v>6.6587689356707536</c:v>
                </c:pt>
                <c:pt idx="48">
                  <c:v>#N/A</c:v>
                </c:pt>
                <c:pt idx="49">
                  <c:v>#N/A</c:v>
                </c:pt>
                <c:pt idx="50">
                  <c:v>#N/A</c:v>
                </c:pt>
                <c:pt idx="51">
                  <c:v>#N/A</c:v>
                </c:pt>
                <c:pt idx="52">
                  <c:v>#N/A</c:v>
                </c:pt>
              </c:numCache>
            </c:numRef>
          </c:val>
          <c:extLst>
            <c:ext xmlns:c16="http://schemas.microsoft.com/office/drawing/2014/chart" uri="{C3380CC4-5D6E-409C-BE32-E72D297353CC}">
              <c16:uniqueId val="{00000003-8962-4CCB-8BDA-63D9D91C59C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6.7485580433686767</c:v>
                </c:pt>
                <c:pt idx="49">
                  <c:v>6.8180589984363733</c:v>
                </c:pt>
                <c:pt idx="50">
                  <c:v>#N/A</c:v>
                </c:pt>
                <c:pt idx="51">
                  <c:v>#N/A</c:v>
                </c:pt>
                <c:pt idx="52">
                  <c:v>#N/A</c:v>
                </c:pt>
              </c:numCache>
            </c:numRef>
          </c:val>
          <c:extLst>
            <c:ext xmlns:c16="http://schemas.microsoft.com/office/drawing/2014/chart" uri="{C3380CC4-5D6E-409C-BE32-E72D297353CC}">
              <c16:uniqueId val="{00000004-8962-4CCB-8BDA-63D9D91C59C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6.8903315186165406</c:v>
                </c:pt>
                <c:pt idx="51">
                  <c:v>6.9766237825910196</c:v>
                </c:pt>
                <c:pt idx="52">
                  <c:v>6.9974511803702093</c:v>
                </c:pt>
              </c:numCache>
            </c:numRef>
          </c:val>
          <c:extLst>
            <c:ext xmlns:c16="http://schemas.microsoft.com/office/drawing/2014/chart" uri="{C3380CC4-5D6E-409C-BE32-E72D297353CC}">
              <c16:uniqueId val="{00000005-8962-4CCB-8BDA-63D9D91C59C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8962-4CCB-8BDA-63D9D91C59C7}"/>
            </c:ext>
          </c:extLst>
        </c:ser>
        <c:dLbls>
          <c:showLegendKey val="0"/>
          <c:showVal val="0"/>
          <c:showCatName val="0"/>
          <c:showSerName val="0"/>
          <c:showPercent val="0"/>
          <c:showBubbleSize val="0"/>
        </c:dLbls>
        <c:gapWidth val="50"/>
        <c:overlap val="100"/>
        <c:axId val="896867472"/>
        <c:axId val="8968707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5.1107326607311609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8962-4CCB-8BDA-63D9D91C59C7}"/>
            </c:ext>
          </c:extLst>
        </c:ser>
        <c:dLbls>
          <c:showLegendKey val="0"/>
          <c:showVal val="0"/>
          <c:showCatName val="0"/>
          <c:showSerName val="0"/>
          <c:showPercent val="0"/>
          <c:showBubbleSize val="0"/>
        </c:dLbls>
        <c:gapWidth val="0"/>
        <c:overlap val="-100"/>
        <c:axId val="896881072"/>
        <c:axId val="896882160"/>
      </c:barChart>
      <c:catAx>
        <c:axId val="896867472"/>
        <c:scaling>
          <c:orientation val="minMax"/>
        </c:scaling>
        <c:delete val="1"/>
        <c:axPos val="b"/>
        <c:numFmt formatCode="General" sourceLinked="1"/>
        <c:majorTickMark val="none"/>
        <c:minorTickMark val="none"/>
        <c:tickLblPos val="nextTo"/>
        <c:crossAx val="896870736"/>
        <c:crosses val="autoZero"/>
        <c:auto val="1"/>
        <c:lblAlgn val="ctr"/>
        <c:lblOffset val="100"/>
        <c:noMultiLvlLbl val="0"/>
      </c:catAx>
      <c:valAx>
        <c:axId val="8968707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67472"/>
        <c:crosses val="autoZero"/>
        <c:crossBetween val="between"/>
      </c:valAx>
      <c:valAx>
        <c:axId val="89688216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81072"/>
        <c:crosses val="max"/>
        <c:crossBetween val="between"/>
      </c:valAx>
      <c:catAx>
        <c:axId val="896881072"/>
        <c:scaling>
          <c:orientation val="minMax"/>
        </c:scaling>
        <c:delete val="1"/>
        <c:axPos val="b"/>
        <c:numFmt formatCode="General" sourceLinked="1"/>
        <c:majorTickMark val="out"/>
        <c:minorTickMark val="none"/>
        <c:tickLblPos val="nextTo"/>
        <c:crossAx val="89688216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399137534035881E-2"/>
          <c:y val="6.7730425117406332E-2"/>
          <c:w val="0.42819574042859504"/>
          <c:h val="0.78538303754570593"/>
        </c:manualLayout>
      </c:layout>
      <c:doughnutChart>
        <c:varyColors val="1"/>
        <c:ser>
          <c:idx val="0"/>
          <c:order val="0"/>
          <c:tx>
            <c:strRef>
              <c:f>Feuil1!$B$1</c:f>
              <c:strCache>
                <c:ptCount val="1"/>
                <c:pt idx="0">
                  <c:v>Percentage</c:v>
                </c:pt>
              </c:strCache>
            </c:strRef>
          </c:tx>
          <c:spPr>
            <a:ln>
              <a:noFill/>
            </a:ln>
          </c:spPr>
          <c:dPt>
            <c:idx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bubble3D val="0"/>
            <c:spPr>
              <a:solidFill>
                <a:srgbClr val="E87722"/>
              </a:solidFill>
              <a:ln w="19050">
                <a:noFill/>
              </a:ln>
              <a:effectLst/>
            </c:spPr>
            <c:extLst>
              <c:ext xmlns:c16="http://schemas.microsoft.com/office/drawing/2014/chart" uri="{C3380CC4-5D6E-409C-BE32-E72D297353CC}">
                <c16:uniqueId val="{00000003-CEE5-41A2-A379-1106E6415D1D}"/>
              </c:ext>
            </c:extLst>
          </c:dPt>
          <c:dPt>
            <c:idx val="2"/>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bubble3D val="0"/>
            <c:spPr>
              <a:solidFill>
                <a:srgbClr val="2F469C"/>
              </a:solidFill>
              <a:ln w="19050">
                <a:noFill/>
              </a:ln>
              <a:effectLst/>
            </c:spPr>
            <c:extLst>
              <c:ext xmlns:c16="http://schemas.microsoft.com/office/drawing/2014/chart" uri="{C3380CC4-5D6E-409C-BE32-E72D297353CC}">
                <c16:uniqueId val="{00000007-CEE5-41A2-A379-1106E6415D1D}"/>
              </c:ext>
            </c:extLst>
          </c:dPt>
          <c:dLbls>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Feuil1!$A$2:$A$5</c:f>
              <c:strCache>
                <c:ptCount val="4"/>
                <c:pt idx="0">
                  <c:v>16-35</c:v>
                </c:pt>
                <c:pt idx="1">
                  <c:v>36-50</c:v>
                </c:pt>
                <c:pt idx="2">
                  <c:v>51-65</c:v>
                </c:pt>
                <c:pt idx="3">
                  <c:v>66+</c:v>
                </c:pt>
              </c:strCache>
            </c:strRef>
          </c:cat>
          <c:val>
            <c:numRef>
              <c:f>Feuil1!$B$2:$B$5</c:f>
              <c:numCache>
                <c:formatCode>0%</c:formatCode>
                <c:ptCount val="4"/>
                <c:pt idx="0">
                  <c:v>0.2398648648648648</c:v>
                </c:pt>
                <c:pt idx="1">
                  <c:v>0.2195945945945946</c:v>
                </c:pt>
                <c:pt idx="2">
                  <c:v>0.2466216216216216</c:v>
                </c:pt>
                <c:pt idx="3">
                  <c:v>0.29391891891891891</c:v>
                </c:pt>
              </c:numCache>
            </c:numRef>
          </c:val>
          <c:extLst>
            <c:ext xmlns:c16="http://schemas.microsoft.com/office/drawing/2014/chart" uri="{C3380CC4-5D6E-409C-BE32-E72D297353CC}">
              <c16:uniqueId val="{00000008-CEE5-41A2-A379-1106E6415D1D}"/>
            </c:ext>
          </c:extLst>
        </c:ser>
        <c:dLbls>
          <c:showLegendKey val="0"/>
          <c:showVal val="1"/>
          <c:showCatName val="0"/>
          <c:showSerName val="0"/>
          <c:showPercent val="0"/>
          <c:showBubbleSize val="0"/>
          <c:showLeaderLines val="1"/>
        </c:dLbls>
        <c:firstSliceAng val="0"/>
        <c:holeSize val="62"/>
      </c:doughnutChart>
      <c:spPr>
        <a:noFill/>
        <a:ln>
          <a:noFill/>
        </a:ln>
        <a:effectLst/>
      </c:spPr>
    </c:plotArea>
    <c:legend>
      <c:legendPos val="r"/>
      <c:layout>
        <c:manualLayout>
          <c:xMode val="edge"/>
          <c:yMode val="edge"/>
          <c:x val="0.6273995578129401"/>
          <c:y val="6.8943308252140956E-2"/>
          <c:w val="0.33018062733459552"/>
          <c:h val="0.32780219243565356"/>
        </c:manualLayout>
      </c:layout>
      <c:overlay val="0"/>
      <c:spPr>
        <a:noFill/>
        <a:ln>
          <a:solidFill>
            <a:srgbClr val="404B5B"/>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0982743588913113"/>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4.1087354663283797</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0.11634618695699928</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0.57624512322077059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0.16065283204233083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1.6771926856713488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0.16065283204233083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0.11561975936933688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4.9276299713990053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5.8005759513841548</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DDD26FAB-490D-43F8-A437-AB434D273E98}"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2295999999999996"/>
          <c:w val="0.74050409342017565"/>
          <c:h val="0.3447916666666666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4.6215434095939418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0.57216204713292207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0.16255645175234168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1.6970662043223781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0.16255645175234257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0.19468595682439904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5.2938353500633166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6.2047950106403951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Do you have a care plan?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F86-4DED-B37F-E821921B61B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5.759558472024465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F86-4DED-B37F-E821921B61B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5.7489969383452539</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F86-4DED-B37F-E821921B61B8}"/>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5.80687383932906</c:v>
                </c:pt>
                <c:pt idx="3">
                  <c:v>5.8219889316264153</c:v>
                </c:pt>
                <c:pt idx="4">
                  <c:v>5.8946922364445964</c:v>
                </c:pt>
                <c:pt idx="5">
                  <c:v>5.9108169444444894</c:v>
                </c:pt>
                <c:pt idx="6">
                  <c:v>5.9129192935206136</c:v>
                </c:pt>
                <c:pt idx="7">
                  <c:v>5.943001809119048</c:v>
                </c:pt>
                <c:pt idx="8">
                  <c:v>5.9471633333627212</c:v>
                </c:pt>
                <c:pt idx="9">
                  <c:v>5.9867015876835712</c:v>
                </c:pt>
                <c:pt idx="10">
                  <c:v>6.0117664986972352</c:v>
                </c:pt>
                <c:pt idx="11">
                  <c:v>6.013842890274713</c:v>
                </c:pt>
                <c:pt idx="12">
                  <c:v>6.0148307279313897</c:v>
                </c:pt>
                <c:pt idx="13">
                  <c:v>6.046572132631935</c:v>
                </c:pt>
                <c:pt idx="14">
                  <c:v>6.0595327237388172</c:v>
                </c:pt>
                <c:pt idx="15">
                  <c:v>6.0782747187188626</c:v>
                </c:pt>
                <c:pt idx="16">
                  <c:v>6.0902764050305329</c:v>
                </c:pt>
                <c:pt idx="17">
                  <c:v>6.0975354671303954</c:v>
                </c:pt>
                <c:pt idx="18">
                  <c:v>6.1380735877212036</c:v>
                </c:pt>
                <c:pt idx="19">
                  <c:v>6.1515860102670388</c:v>
                </c:pt>
                <c:pt idx="20">
                  <c:v>6.1524021247972271</c:v>
                </c:pt>
                <c:pt idx="21">
                  <c:v>6.187322925357055</c:v>
                </c:pt>
                <c:pt idx="22">
                  <c:v>6.194523142541482</c:v>
                </c:pt>
                <c:pt idx="23">
                  <c:v>6.2003356271132253</c:v>
                </c:pt>
                <c:pt idx="24">
                  <c:v>6.2408910639273154</c:v>
                </c:pt>
                <c:pt idx="25">
                  <c:v>6.2433780514982944</c:v>
                </c:pt>
                <c:pt idx="26">
                  <c:v>6.2528165907991538</c:v>
                </c:pt>
                <c:pt idx="27">
                  <c:v>6.2891422906580212</c:v>
                </c:pt>
                <c:pt idx="28">
                  <c:v>6.2910197565140269</c:v>
                </c:pt>
                <c:pt idx="29">
                  <c:v>6.3455663102405886</c:v>
                </c:pt>
                <c:pt idx="30">
                  <c:v>6.3662584709736967</c:v>
                </c:pt>
                <c:pt idx="31">
                  <c:v>6.3703540635659879</c:v>
                </c:pt>
                <c:pt idx="32">
                  <c:v>6.3767416232267289</c:v>
                </c:pt>
                <c:pt idx="33">
                  <c:v>6.394863239691726</c:v>
                </c:pt>
                <c:pt idx="34">
                  <c:v>6.426132366645648</c:v>
                </c:pt>
                <c:pt idx="35">
                  <c:v>6.4266595261144159</c:v>
                </c:pt>
                <c:pt idx="36">
                  <c:v>6.4447770437811824</c:v>
                </c:pt>
                <c:pt idx="37">
                  <c:v>6.4479338659657568</c:v>
                </c:pt>
                <c:pt idx="38">
                  <c:v>6.4627813573343733</c:v>
                </c:pt>
                <c:pt idx="39">
                  <c:v>6.4668372668661993</c:v>
                </c:pt>
                <c:pt idx="40">
                  <c:v>6.4683949157494274</c:v>
                </c:pt>
                <c:pt idx="41">
                  <c:v>6.4752883086504021</c:v>
                </c:pt>
                <c:pt idx="42">
                  <c:v>6.4771159986751634</c:v>
                </c:pt>
                <c:pt idx="43">
                  <c:v>6.505945111321366</c:v>
                </c:pt>
                <c:pt idx="44">
                  <c:v>6.625859257967929</c:v>
                </c:pt>
                <c:pt idx="45">
                  <c:v>6.6405986955401044</c:v>
                </c:pt>
                <c:pt idx="46">
                  <c:v>6.6492451596993849</c:v>
                </c:pt>
                <c:pt idx="47">
                  <c:v>6.6659582650999472</c:v>
                </c:pt>
                <c:pt idx="48">
                  <c:v>#N/A</c:v>
                </c:pt>
                <c:pt idx="49">
                  <c:v>#N/A</c:v>
                </c:pt>
                <c:pt idx="50">
                  <c:v>#N/A</c:v>
                </c:pt>
                <c:pt idx="51">
                  <c:v>#N/A</c:v>
                </c:pt>
                <c:pt idx="52">
                  <c:v>#N/A</c:v>
                </c:pt>
              </c:numCache>
            </c:numRef>
          </c:val>
          <c:extLst>
            <c:ext xmlns:c16="http://schemas.microsoft.com/office/drawing/2014/chart" uri="{C3380CC4-5D6E-409C-BE32-E72D297353CC}">
              <c16:uniqueId val="{00000003-6F86-4DED-B37F-E821921B61B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6.7991621341351882</c:v>
                </c:pt>
                <c:pt idx="49">
                  <c:v>#N/A</c:v>
                </c:pt>
                <c:pt idx="50">
                  <c:v>#N/A</c:v>
                </c:pt>
                <c:pt idx="51">
                  <c:v>#N/A</c:v>
                </c:pt>
                <c:pt idx="52">
                  <c:v>#N/A</c:v>
                </c:pt>
              </c:numCache>
            </c:numRef>
          </c:val>
          <c:extLst>
            <c:ext xmlns:c16="http://schemas.microsoft.com/office/drawing/2014/chart" uri="{C3380CC4-5D6E-409C-BE32-E72D297353CC}">
              <c16:uniqueId val="{00000004-6F86-4DED-B37F-E821921B61B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6.7703695502300008</c:v>
                </c:pt>
                <c:pt idx="50">
                  <c:v>6.8436655813479046</c:v>
                </c:pt>
                <c:pt idx="51">
                  <c:v>6.8965543484268208</c:v>
                </c:pt>
                <c:pt idx="52">
                  <c:v>6.9699628897117432</c:v>
                </c:pt>
              </c:numCache>
            </c:numRef>
          </c:val>
          <c:extLst>
            <c:ext xmlns:c16="http://schemas.microsoft.com/office/drawing/2014/chart" uri="{C3380CC4-5D6E-409C-BE32-E72D297353CC}">
              <c16:uniqueId val="{00000005-6F86-4DED-B37F-E821921B61B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F86-4DED-B37F-E821921B61B8}"/>
            </c:ext>
          </c:extLst>
        </c:ser>
        <c:dLbls>
          <c:showLegendKey val="0"/>
          <c:showVal val="0"/>
          <c:showCatName val="0"/>
          <c:showSerName val="0"/>
          <c:showPercent val="0"/>
          <c:showBubbleSize val="0"/>
        </c:dLbls>
        <c:gapWidth val="50"/>
        <c:overlap val="100"/>
        <c:axId val="896876720"/>
        <c:axId val="89688161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6.1524021247972271</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6F86-4DED-B37F-E821921B61B8}"/>
            </c:ext>
          </c:extLst>
        </c:ser>
        <c:dLbls>
          <c:showLegendKey val="0"/>
          <c:showVal val="0"/>
          <c:showCatName val="0"/>
          <c:showSerName val="0"/>
          <c:showPercent val="0"/>
          <c:showBubbleSize val="0"/>
        </c:dLbls>
        <c:gapWidth val="0"/>
        <c:overlap val="-100"/>
        <c:axId val="896877264"/>
        <c:axId val="896870192"/>
      </c:barChart>
      <c:catAx>
        <c:axId val="896876720"/>
        <c:scaling>
          <c:orientation val="minMax"/>
        </c:scaling>
        <c:delete val="1"/>
        <c:axPos val="b"/>
        <c:numFmt formatCode="General" sourceLinked="1"/>
        <c:majorTickMark val="none"/>
        <c:minorTickMark val="none"/>
        <c:tickLblPos val="nextTo"/>
        <c:crossAx val="896881616"/>
        <c:crosses val="autoZero"/>
        <c:auto val="1"/>
        <c:lblAlgn val="ctr"/>
        <c:lblOffset val="100"/>
        <c:noMultiLvlLbl val="0"/>
      </c:catAx>
      <c:valAx>
        <c:axId val="89688161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76720"/>
        <c:crosses val="autoZero"/>
        <c:crossBetween val="between"/>
      </c:valAx>
      <c:valAx>
        <c:axId val="8968701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77264"/>
        <c:crosses val="max"/>
        <c:crossBetween val="between"/>
      </c:valAx>
      <c:catAx>
        <c:axId val="896877264"/>
        <c:scaling>
          <c:orientation val="minMax"/>
        </c:scaling>
        <c:delete val="1"/>
        <c:axPos val="b"/>
        <c:numFmt formatCode="General" sourceLinked="1"/>
        <c:majorTickMark val="out"/>
        <c:minorTickMark val="none"/>
        <c:tickLblPos val="nextTo"/>
        <c:crossAx val="89687019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768222222222222"/>
          <c:w val="0.74050409342017565"/>
          <c:h val="0.3754927777777777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4.3528406300840894</c:v>
                </c:pt>
              </c:numCache>
            </c:numRef>
          </c:val>
          <c:extLst>
            <c:ext xmlns:c16="http://schemas.microsoft.com/office/drawing/2014/chart" uri="{C3380CC4-5D6E-409C-BE32-E72D297353CC}">
              <c16:uniqueId val="{00000000-1EDE-42B2-887C-AA749720AA8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EDE-42B2-887C-AA749720AA8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0.28481044751653428</c:v>
                </c:pt>
              </c:numCache>
            </c:numRef>
          </c:val>
          <c:extLst>
            <c:ext xmlns:c16="http://schemas.microsoft.com/office/drawing/2014/chart" uri="{C3380CC4-5D6E-409C-BE32-E72D297353CC}">
              <c16:uniqueId val="{00000002-1EDE-42B2-887C-AA749720AA8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8.511601209686237E-2</c:v>
                </c:pt>
              </c:numCache>
            </c:numRef>
          </c:val>
          <c:extLst>
            <c:ext xmlns:c16="http://schemas.microsoft.com/office/drawing/2014/chart" uri="{C3380CC4-5D6E-409C-BE32-E72D297353CC}">
              <c16:uniqueId val="{00000003-1EDE-42B2-887C-AA749720AA8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0.88859904371158738</c:v>
                </c:pt>
              </c:numCache>
            </c:numRef>
          </c:val>
          <c:extLst>
            <c:ext xmlns:c16="http://schemas.microsoft.com/office/drawing/2014/chart" uri="{C3380CC4-5D6E-409C-BE32-E72D297353CC}">
              <c16:uniqueId val="{00000004-1EDE-42B2-887C-AA749720AA8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8.5116012096861482E-2</c:v>
                </c:pt>
              </c:numCache>
            </c:numRef>
          </c:val>
          <c:extLst>
            <c:ext xmlns:c16="http://schemas.microsoft.com/office/drawing/2014/chart" uri="{C3380CC4-5D6E-409C-BE32-E72D297353CC}">
              <c16:uniqueId val="{00000005-1EDE-42B2-887C-AA749720AA8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0.30530234827042424</c:v>
                </c:pt>
              </c:numCache>
            </c:numRef>
          </c:val>
          <c:extLst>
            <c:ext xmlns:c16="http://schemas.microsoft.com/office/drawing/2014/chart" uri="{C3380CC4-5D6E-409C-BE32-E72D297353CC}">
              <c16:uniqueId val="{00000006-1EDE-42B2-887C-AA749720AA8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6.7094479464608447E-2</c:v>
                </c:pt>
              </c:numCache>
            </c:numRef>
          </c:val>
          <c:extLst>
            <c:ext xmlns:c16="http://schemas.microsoft.com/office/drawing/2014/chart" uri="{C3380CC4-5D6E-409C-BE32-E72D297353CC}">
              <c16:uniqueId val="{00000007-1EDE-42B2-887C-AA749720AA8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4.9865285696756247</c:v>
                </c:pt>
              </c:numCache>
            </c:numRef>
          </c:xVal>
          <c:yVal>
            <c:numLit>
              <c:formatCode>General</c:formatCode>
              <c:ptCount val="1"/>
              <c:pt idx="0">
                <c:v>1</c:v>
              </c:pt>
            </c:numLit>
          </c:yVal>
          <c:smooth val="0"/>
          <c:extLst>
            <c:ext xmlns:c16="http://schemas.microsoft.com/office/drawing/2014/chart" uri="{C3380CC4-5D6E-409C-BE32-E72D297353CC}">
              <c16:uniqueId val="{00000008-1EDE-42B2-887C-AA749720AA8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EDE-42B2-887C-AA749720AA8C}"/>
              </c:ext>
            </c:extLst>
          </c:dPt>
          <c:xVal>
            <c:numRef>
              <c:f>Sheet1!$B$12</c:f>
              <c:numCache>
                <c:formatCode>General</c:formatCode>
                <c:ptCount val="1"/>
                <c:pt idx="0">
                  <c:v>5.1670666115532793</c:v>
                </c:pt>
              </c:numCache>
            </c:numRef>
          </c:xVal>
          <c:yVal>
            <c:numLit>
              <c:formatCode>General</c:formatCode>
              <c:ptCount val="1"/>
              <c:pt idx="0">
                <c:v>1</c:v>
              </c:pt>
            </c:numLit>
          </c:yVal>
          <c:smooth val="0"/>
          <c:extLst>
            <c:ext xmlns:c16="http://schemas.microsoft.com/office/drawing/2014/chart" uri="{C3380CC4-5D6E-409C-BE32-E72D297353CC}">
              <c16:uniqueId val="{0000000A-1EDE-42B2-887C-AA749720AA8C}"/>
            </c:ext>
          </c:extLst>
        </c:ser>
        <c:ser>
          <c:idx val="9"/>
          <c:order val="10"/>
          <c:tx>
            <c:v>label</c:v>
          </c:tx>
          <c:spPr>
            <a:ln w="25400" cap="rnd">
              <a:noFill/>
              <a:round/>
            </a:ln>
            <a:effectLst/>
          </c:spPr>
          <c:marker>
            <c:symbol val="none"/>
          </c:marker>
          <c:dLbls>
            <c:dLbl>
              <c:idx val="0"/>
              <c:tx>
                <c:rich>
                  <a:bodyPr/>
                  <a:lstStyle/>
                  <a:p>
                    <a:fld id="{A479B428-7263-46C7-97F5-89E3DEA626E4}"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EDE-42B2-887C-AA749720AA8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Do you feel in control of your care?</c:v>
                  </c:pt>
                </c15:dlblRangeCache>
              </c15:datalabelsRange>
            </c:ext>
            <c:ext xmlns:c16="http://schemas.microsoft.com/office/drawing/2014/chart" uri="{C3380CC4-5D6E-409C-BE32-E72D297353CC}">
              <c16:uniqueId val="{0000000C-1EDE-42B2-887C-AA749720AA8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0179333333333318"/>
          <c:w val="0.74050409342017565"/>
          <c:h val="0.369267777777777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5.2094074329303428</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0.159568810148083</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0.10883892710571441</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1.1362628976868816</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0.10883892710571441</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0.32772163442270852</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5.336448790173149</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General</c:formatCode>
                <c:ptCount val="1"/>
                <c:pt idx="0">
                  <c:v>6.045946619027581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tx>
                <c:rich>
                  <a:bodyPr/>
                  <a:lstStyle/>
                  <a:p>
                    <a:fld id="{A479B428-7263-46C7-97F5-89E3DEA626E4}"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6462722222222217"/>
          <c:w val="0.74050409342017565"/>
          <c:h val="0.360962777777777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5.6705319703500434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0.28351941040588979</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9.6411146399209002E-2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1.0065186371276562</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9.6411146399209002E-2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0.27807491191829214</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6.7527013024883278</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General</c:formatCode>
                <c:ptCount val="1"/>
                <c:pt idx="0">
                  <c:v>6.5537218457189699</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tx>
                <c:rich>
                  <a:bodyPr/>
                  <a:lstStyle/>
                  <a:p>
                    <a:fld id="{AEF2F821-102B-4DDF-AFE0-DDC47C091DF7}"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72170814792920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6.6787239188070426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5.9252434086139338E-2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9.8483625076037917E-2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1.0281550193426323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9.8483625076037917E-2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9.1094622503899991E-2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7.5339298368518079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7.350537487640536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To what extent did your NHS mental health team involve you in agreeing your care plan?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C39-472D-A81F-C39B1FCC9A5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C39-472D-A81F-C39B1FCC9A5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6.3001981797404856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C39-472D-A81F-C39B1FCC9A53}"/>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6.5058488124578586</c:v>
                </c:pt>
                <c:pt idx="2">
                  <c:v>6.5113633059691693</c:v>
                </c:pt>
                <c:pt idx="3">
                  <c:v>6.5436592043230961</c:v>
                </c:pt>
                <c:pt idx="4">
                  <c:v>6.5573380568610489</c:v>
                </c:pt>
                <c:pt idx="5">
                  <c:v>6.558325683291149</c:v>
                </c:pt>
                <c:pt idx="6">
                  <c:v>6.5673559927809508</c:v>
                </c:pt>
                <c:pt idx="7">
                  <c:v>6.5681970711590028</c:v>
                </c:pt>
                <c:pt idx="8">
                  <c:v>6.5684819000693704</c:v>
                </c:pt>
                <c:pt idx="9">
                  <c:v>6.5943560987515104</c:v>
                </c:pt>
                <c:pt idx="10">
                  <c:v>6.6217873015525441</c:v>
                </c:pt>
                <c:pt idx="11">
                  <c:v>6.6276161472348152</c:v>
                </c:pt>
                <c:pt idx="12">
                  <c:v>6.6297300664325549</c:v>
                </c:pt>
                <c:pt idx="13">
                  <c:v>6.6408305181280429</c:v>
                </c:pt>
                <c:pt idx="14">
                  <c:v>6.6413485555344547</c:v>
                </c:pt>
                <c:pt idx="15">
                  <c:v>6.6453582640906443</c:v>
                </c:pt>
                <c:pt idx="16">
                  <c:v>6.6469445589812768</c:v>
                </c:pt>
                <c:pt idx="17">
                  <c:v>6.695029902825917</c:v>
                </c:pt>
                <c:pt idx="18">
                  <c:v>6.6990321359286842</c:v>
                </c:pt>
                <c:pt idx="19">
                  <c:v>6.7091883515138004</c:v>
                </c:pt>
                <c:pt idx="20">
                  <c:v>6.7670424502998516</c:v>
                </c:pt>
                <c:pt idx="21">
                  <c:v>6.7747464728701656</c:v>
                </c:pt>
                <c:pt idx="22">
                  <c:v>6.8129274534872879</c:v>
                </c:pt>
                <c:pt idx="23">
                  <c:v>6.8223280473281189</c:v>
                </c:pt>
                <c:pt idx="24">
                  <c:v>6.8644806777545826</c:v>
                </c:pt>
                <c:pt idx="25">
                  <c:v>6.872837991000841</c:v>
                </c:pt>
                <c:pt idx="26">
                  <c:v>6.8916332766517217</c:v>
                </c:pt>
                <c:pt idx="27">
                  <c:v>6.9519463418248977</c:v>
                </c:pt>
                <c:pt idx="28">
                  <c:v>6.9525477536271936</c:v>
                </c:pt>
                <c:pt idx="29">
                  <c:v>6.9710615982717297</c:v>
                </c:pt>
                <c:pt idx="30">
                  <c:v>6.9838420899264948</c:v>
                </c:pt>
                <c:pt idx="31">
                  <c:v>6.9842193655448774</c:v>
                </c:pt>
                <c:pt idx="32">
                  <c:v>7.0171814769527234</c:v>
                </c:pt>
                <c:pt idx="33">
                  <c:v>7.0191139368689139</c:v>
                </c:pt>
                <c:pt idx="34">
                  <c:v>7.029523535320803</c:v>
                </c:pt>
                <c:pt idx="35">
                  <c:v>7.0425300438225262</c:v>
                </c:pt>
                <c:pt idx="36">
                  <c:v>7.0745755362004932</c:v>
                </c:pt>
                <c:pt idx="37">
                  <c:v>7.0787146313898974</c:v>
                </c:pt>
                <c:pt idx="38">
                  <c:v>7.1271769861822021</c:v>
                </c:pt>
                <c:pt idx="39">
                  <c:v>7.1868855239754339</c:v>
                </c:pt>
                <c:pt idx="40">
                  <c:v>7.2151388615570538</c:v>
                </c:pt>
                <c:pt idx="41">
                  <c:v>7.2366994960303517</c:v>
                </c:pt>
                <c:pt idx="42">
                  <c:v>7.2647108385631771</c:v>
                </c:pt>
                <c:pt idx="43">
                  <c:v>7.2665244067865853</c:v>
                </c:pt>
                <c:pt idx="44">
                  <c:v>7.2807604179065164</c:v>
                </c:pt>
                <c:pt idx="45">
                  <c:v>7.2848679357929056</c:v>
                </c:pt>
                <c:pt idx="46">
                  <c:v>7.3134993516560298</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6C39-472D-A81F-C39B1FCC9A5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7.4042809489055186</c:v>
                </c:pt>
                <c:pt idx="48">
                  <c:v>7.4527648056953453</c:v>
                </c:pt>
                <c:pt idx="49">
                  <c:v>7.4563072109721871</c:v>
                </c:pt>
                <c:pt idx="50">
                  <c:v>7.4752542923187359</c:v>
                </c:pt>
                <c:pt idx="51">
                  <c:v>#N/A</c:v>
                </c:pt>
                <c:pt idx="52">
                  <c:v>#N/A</c:v>
                </c:pt>
              </c:numCache>
            </c:numRef>
          </c:val>
          <c:extLst>
            <c:ext xmlns:c16="http://schemas.microsoft.com/office/drawing/2014/chart" uri="{C3380CC4-5D6E-409C-BE32-E72D297353CC}">
              <c16:uniqueId val="{00000004-6C39-472D-A81F-C39B1FCC9A5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7.5368383307606051</c:v>
                </c:pt>
                <c:pt idx="52">
                  <c:v>7.7102950639349412</c:v>
                </c:pt>
              </c:numCache>
            </c:numRef>
          </c:val>
          <c:extLst>
            <c:ext xmlns:c16="http://schemas.microsoft.com/office/drawing/2014/chart" uri="{C3380CC4-5D6E-409C-BE32-E72D297353CC}">
              <c16:uniqueId val="{00000005-6C39-472D-A81F-C39B1FCC9A5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C39-472D-A81F-C39B1FCC9A53}"/>
            </c:ext>
          </c:extLst>
        </c:ser>
        <c:dLbls>
          <c:showLegendKey val="0"/>
          <c:showVal val="0"/>
          <c:showCatName val="0"/>
          <c:showSerName val="0"/>
          <c:showPercent val="0"/>
          <c:showBubbleSize val="0"/>
        </c:dLbls>
        <c:gapWidth val="50"/>
        <c:overlap val="100"/>
        <c:axId val="898310016"/>
        <c:axId val="89831545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6.5684819000693704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6C39-472D-A81F-C39B1FCC9A53}"/>
            </c:ext>
          </c:extLst>
        </c:ser>
        <c:dLbls>
          <c:showLegendKey val="0"/>
          <c:showVal val="0"/>
          <c:showCatName val="0"/>
          <c:showSerName val="0"/>
          <c:showPercent val="0"/>
          <c:showBubbleSize val="0"/>
        </c:dLbls>
        <c:gapWidth val="0"/>
        <c:overlap val="-100"/>
        <c:axId val="898323072"/>
        <c:axId val="898325248"/>
      </c:barChart>
      <c:catAx>
        <c:axId val="898310016"/>
        <c:scaling>
          <c:orientation val="minMax"/>
        </c:scaling>
        <c:delete val="1"/>
        <c:axPos val="b"/>
        <c:numFmt formatCode="General" sourceLinked="1"/>
        <c:majorTickMark val="none"/>
        <c:minorTickMark val="none"/>
        <c:tickLblPos val="nextTo"/>
        <c:crossAx val="898315456"/>
        <c:crosses val="autoZero"/>
        <c:auto val="1"/>
        <c:lblAlgn val="ctr"/>
        <c:lblOffset val="100"/>
        <c:noMultiLvlLbl val="0"/>
      </c:catAx>
      <c:valAx>
        <c:axId val="89831545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10016"/>
        <c:crosses val="autoZero"/>
        <c:crossBetween val="between"/>
      </c:valAx>
      <c:valAx>
        <c:axId val="89832524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3072"/>
        <c:crosses val="max"/>
        <c:crossBetween val="between"/>
      </c:valAx>
      <c:catAx>
        <c:axId val="898323072"/>
        <c:scaling>
          <c:orientation val="minMax"/>
        </c:scaling>
        <c:delete val="1"/>
        <c:axPos val="b"/>
        <c:numFmt formatCode="General" sourceLinked="1"/>
        <c:majorTickMark val="out"/>
        <c:minorTickMark val="none"/>
        <c:tickLblPos val="nextTo"/>
        <c:crossAx val="89832524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4.4068907473140548</c:v>
                </c:pt>
              </c:numCache>
            </c:numRef>
          </c:val>
          <c:extLst>
            <c:ext xmlns:c16="http://schemas.microsoft.com/office/drawing/2014/chart" uri="{C3380CC4-5D6E-409C-BE32-E72D297353CC}">
              <c16:uniqueId val="{00000000-B93E-494F-8618-F6AF32BEF5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93E-494F-8618-F6AF32BEF5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0.22962741551481081</c:v>
                </c:pt>
              </c:numCache>
            </c:numRef>
          </c:val>
          <c:extLst>
            <c:ext xmlns:c16="http://schemas.microsoft.com/office/drawing/2014/chart" uri="{C3380CC4-5D6E-409C-BE32-E72D297353CC}">
              <c16:uniqueId val="{00000002-B93E-494F-8618-F6AF32BEF5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0.14001691378971248</c:v>
                </c:pt>
              </c:numCache>
            </c:numRef>
          </c:val>
          <c:extLst>
            <c:ext xmlns:c16="http://schemas.microsoft.com/office/drawing/2014/chart" uri="{C3380CC4-5D6E-409C-BE32-E72D297353CC}">
              <c16:uniqueId val="{00000003-B93E-494F-8618-F6AF32BEF5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1.4617566381681026</c:v>
                </c:pt>
              </c:numCache>
            </c:numRef>
          </c:val>
          <c:extLst>
            <c:ext xmlns:c16="http://schemas.microsoft.com/office/drawing/2014/chart" uri="{C3380CC4-5D6E-409C-BE32-E72D297353CC}">
              <c16:uniqueId val="{00000004-B93E-494F-8618-F6AF32BEF5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0.14001691378971248</c:v>
                </c:pt>
              </c:numCache>
            </c:numRef>
          </c:val>
          <c:extLst>
            <c:ext xmlns:c16="http://schemas.microsoft.com/office/drawing/2014/chart" uri="{C3380CC4-5D6E-409C-BE32-E72D297353CC}">
              <c16:uniqueId val="{00000005-B93E-494F-8618-F6AF32BEF5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0.16428615655991852</c:v>
                </c:pt>
              </c:numCache>
            </c:numRef>
          </c:val>
          <c:extLst>
            <c:ext xmlns:c16="http://schemas.microsoft.com/office/drawing/2014/chart" uri="{C3380CC4-5D6E-409C-BE32-E72D297353CC}">
              <c16:uniqueId val="{00000006-B93E-494F-8618-F6AF32BEF5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93E-494F-8618-F6AF32BEF562}"/>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4.8124678194543202</c:v>
                </c:pt>
              </c:numCache>
            </c:numRef>
          </c:xVal>
          <c:yVal>
            <c:numLit>
              <c:formatCode>General</c:formatCode>
              <c:ptCount val="1"/>
              <c:pt idx="0">
                <c:v>1</c:v>
              </c:pt>
            </c:numLit>
          </c:yVal>
          <c:smooth val="0"/>
          <c:extLst>
            <c:ext xmlns:c16="http://schemas.microsoft.com/office/drawing/2014/chart" uri="{C3380CC4-5D6E-409C-BE32-E72D297353CC}">
              <c16:uniqueId val="{00000008-B93E-494F-8618-F6AF32BEF56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93E-494F-8618-F6AF32BEF562}"/>
              </c:ext>
            </c:extLst>
          </c:dPt>
          <c:xVal>
            <c:numRef>
              <c:f>Sheet1!$B$12</c:f>
              <c:numCache>
                <c:formatCode>General</c:formatCode>
                <c:ptCount val="1"/>
                <c:pt idx="0">
                  <c:v>5.5074133957026294</c:v>
                </c:pt>
              </c:numCache>
            </c:numRef>
          </c:xVal>
          <c:yVal>
            <c:numLit>
              <c:formatCode>General</c:formatCode>
              <c:ptCount val="1"/>
              <c:pt idx="0">
                <c:v>1</c:v>
              </c:pt>
            </c:numLit>
          </c:yVal>
          <c:smooth val="0"/>
          <c:extLst>
            <c:ext xmlns:c16="http://schemas.microsoft.com/office/drawing/2014/chart" uri="{C3380CC4-5D6E-409C-BE32-E72D297353CC}">
              <c16:uniqueId val="{0000000A-B93E-494F-8618-F6AF32BEF562}"/>
            </c:ext>
          </c:extLst>
        </c:ser>
        <c:ser>
          <c:idx val="9"/>
          <c:order val="10"/>
          <c:tx>
            <c:v>label</c:v>
          </c:tx>
          <c:spPr>
            <a:ln w="25400" cap="rnd">
              <a:noFill/>
              <a:round/>
            </a:ln>
            <a:effectLst/>
          </c:spPr>
          <c:marker>
            <c:symbol val="none"/>
          </c:marker>
          <c:dLbls>
            <c:dLbl>
              <c:idx val="0"/>
              <c:tx>
                <c:rich>
                  <a:bodyPr/>
                  <a:lstStyle/>
                  <a:p>
                    <a:fld id="{A233FD3D-1A42-4BDE-8184-704CEC602965}"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93E-494F-8618-F6AF32BEF5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Q22_4. Have any of the following been discussed with you about your medication?
What will happen if I stop taking my medication</c:v>
                  </c:pt>
                </c15:dlblRangeCache>
              </c15:datalabelsRange>
            </c:ext>
            <c:ext xmlns:c16="http://schemas.microsoft.com/office/drawing/2014/chart" uri="{C3380CC4-5D6E-409C-BE32-E72D297353CC}">
              <c16:uniqueId val="{0000000C-B93E-494F-8618-F6AF32BEF562}"/>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4.9485614323778702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9.157235502838823E-2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0.11799449773942783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1.231845751128068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0.11799449773942872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0.42323408199436496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0.16373693841880321</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5.3034933355153902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5.7740511607097202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C20C5B80-D864-4A40-88C0-ABE6B6CA66E8}"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4465548951695"/>
                      <c:h val="0.4097662284096564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Q22_3. Have any of the following been discussed with you about your medication?
Side effects of medication</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91075844625805058"/>
          <c:h val="0.92510662881328687"/>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5">
                  <a:lumMod val="50000"/>
                </a:schemeClr>
              </a:solidFill>
              <a:ln>
                <a:noFill/>
              </a:ln>
              <a:effectLst/>
            </c:spPr>
            <c:extLst>
              <c:ext xmlns:c16="http://schemas.microsoft.com/office/drawing/2014/chart" uri="{C3380CC4-5D6E-409C-BE32-E72D297353CC}">
                <c16:uniqueId val="{00000001-D664-40A0-B9DB-F3C1173A63CE}"/>
              </c:ext>
            </c:extLst>
          </c:dPt>
          <c:dPt>
            <c:idx val="1"/>
            <c:invertIfNegative val="0"/>
            <c:bubble3D val="0"/>
            <c:spPr>
              <a:solidFill>
                <a:srgbClr val="419999"/>
              </a:solidFill>
              <a:ln>
                <a:noFill/>
              </a:ln>
              <a:effectLst/>
            </c:spPr>
            <c:extLst>
              <c:ext xmlns:c16="http://schemas.microsoft.com/office/drawing/2014/chart" uri="{C3380CC4-5D6E-409C-BE32-E72D297353CC}">
                <c16:uniqueId val="{00000003-02EA-4678-8DEE-0434F0B495BA}"/>
              </c:ext>
            </c:extLst>
          </c:dPt>
          <c:dPt>
            <c:idx val="3"/>
            <c:invertIfNegative val="0"/>
            <c:bubble3D val="0"/>
            <c:spPr>
              <a:solidFill>
                <a:srgbClr val="D9D9D9"/>
              </a:solidFill>
              <a:ln>
                <a:noFill/>
              </a:ln>
              <a:effectLst/>
            </c:spPr>
            <c:extLst>
              <c:ext xmlns:c16="http://schemas.microsoft.com/office/drawing/2014/chart" uri="{C3380CC4-5D6E-409C-BE32-E72D297353CC}">
                <c16:uniqueId val="{00000003-50F5-4EC7-87C1-8D28B998F050}"/>
              </c:ext>
            </c:extLst>
          </c:dPt>
          <c:dLbls>
            <c:dLbl>
              <c:idx val="0"/>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664-40A0-B9DB-F3C1173A63CE}"/>
                </c:ext>
              </c:extLst>
            </c:dLbl>
            <c:dLbl>
              <c:idx val="1"/>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2EA-4678-8DEE-0434F0B495BA}"/>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  </c:v>
                </c:pt>
              </c:strCache>
            </c:strRef>
          </c:cat>
          <c:val>
            <c:numRef>
              <c:f>Sheet1!$B$2:$B$5</c:f>
              <c:numCache>
                <c:formatCode>0%</c:formatCode>
                <c:ptCount val="4"/>
                <c:pt idx="0">
                  <c:v>0.375</c:v>
                </c:pt>
                <c:pt idx="1">
                  <c:v>0.60810810810810811</c:v>
                </c:pt>
                <c:pt idx="2">
                  <c:v>0</c:v>
                </c:pt>
                <c:pt idx="3">
                  <c:v>1.6891891891891889E-2</c:v>
                </c:pt>
              </c:numCache>
            </c:numRef>
          </c:val>
          <c:extLst>
            <c:ext xmlns:c16="http://schemas.microsoft.com/office/drawing/2014/chart" uri="{C3380CC4-5D6E-409C-BE32-E72D297353CC}">
              <c16:uniqueId val="{00000005-50F5-4EC7-87C1-8D28B998F050}"/>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6.571440289890413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0.13186816262535306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9.3781889528844253E-2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0.97906956987084293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9.3781889528843365E-2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0.33638595597982679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2.6161893716270868E-2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7.1631636887093668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7.2866251269800317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058FB6BB-AA46-44CB-8CA7-4532D0DF2B24}"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Q22_2. Have any of the following been discussed with you about your medication?
Benefits of medication</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7.1624351276261669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1.6105539264082758E-2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9.7935888880425814E-2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1.0224367314713261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9.7935888880424926E-2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0.351285922807552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0.17198110887476936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7.8357453491549496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7.787694921506338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D333FF99-B02C-444B-B7E8-90A34F5E39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Q22_1. Have any of the following been discussed with you about your medication?
Purpose of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7.2053077638792171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0.25312483132705488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0.12929446299812586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1.3498157790403829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0.12929446299812497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1.5141735638078302E-2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7.7275393075128296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8.2626349477245888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6163E67-6B68-4803-8A6D-443970340AE1}"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the last 12 months, has your NHS mental health team asked you how you are getting on with your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6B6-448A-BCFA-6C47C6F88A9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7.6198533964523012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6B6-448A-BCFA-6C47C6F88A9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7.667902086833096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6B6-448A-BCFA-6C47C6F88A99}"/>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7.8218940110181103</c:v>
                </c:pt>
                <c:pt idx="3">
                  <c:v>7.8481528171931627</c:v>
                </c:pt>
                <c:pt idx="4">
                  <c:v>7.9296865048963374</c:v>
                </c:pt>
                <c:pt idx="5">
                  <c:v>8.0139028624014621</c:v>
                </c:pt>
                <c:pt idx="6">
                  <c:v>8.0556598006898046</c:v>
                </c:pt>
                <c:pt idx="7">
                  <c:v>8.1147537742856617</c:v>
                </c:pt>
                <c:pt idx="8">
                  <c:v>8.1181639983716991</c:v>
                </c:pt>
                <c:pt idx="9">
                  <c:v>8.1326559591617418</c:v>
                </c:pt>
                <c:pt idx="10">
                  <c:v>8.1380871947309519</c:v>
                </c:pt>
                <c:pt idx="11">
                  <c:v>8.1407717056744122</c:v>
                </c:pt>
                <c:pt idx="12">
                  <c:v>8.1765083404052596</c:v>
                </c:pt>
                <c:pt idx="13">
                  <c:v>8.2085255326789603</c:v>
                </c:pt>
                <c:pt idx="14">
                  <c:v>8.3174153764113079</c:v>
                </c:pt>
                <c:pt idx="15">
                  <c:v>8.3243006478482453</c:v>
                </c:pt>
                <c:pt idx="16">
                  <c:v>8.3280418066031459</c:v>
                </c:pt>
                <c:pt idx="17">
                  <c:v>8.3281739022071495</c:v>
                </c:pt>
                <c:pt idx="18">
                  <c:v>8.350791438995099</c:v>
                </c:pt>
                <c:pt idx="19">
                  <c:v>8.367614828222143</c:v>
                </c:pt>
                <c:pt idx="20">
                  <c:v>8.400083845991718</c:v>
                </c:pt>
                <c:pt idx="21">
                  <c:v>8.4003087510575245</c:v>
                </c:pt>
                <c:pt idx="22">
                  <c:v>8.4029114305626607</c:v>
                </c:pt>
                <c:pt idx="23">
                  <c:v>8.4269369205548177</c:v>
                </c:pt>
                <c:pt idx="24">
                  <c:v>8.4369539393547317</c:v>
                </c:pt>
                <c:pt idx="25">
                  <c:v>8.4404006298630669</c:v>
                </c:pt>
                <c:pt idx="26">
                  <c:v>8.4495115505550444</c:v>
                </c:pt>
                <c:pt idx="27">
                  <c:v>8.4597260836584294</c:v>
                </c:pt>
                <c:pt idx="28">
                  <c:v>8.4871420535674282</c:v>
                </c:pt>
                <c:pt idx="29">
                  <c:v>8.5205878827267512</c:v>
                </c:pt>
                <c:pt idx="30">
                  <c:v>8.5402928059785541</c:v>
                </c:pt>
                <c:pt idx="31">
                  <c:v>8.5413903552285007</c:v>
                </c:pt>
                <c:pt idx="32">
                  <c:v>8.5468672042496507</c:v>
                </c:pt>
                <c:pt idx="33">
                  <c:v>8.5486013556724707</c:v>
                </c:pt>
                <c:pt idx="34">
                  <c:v>8.5642696576211943</c:v>
                </c:pt>
                <c:pt idx="35">
                  <c:v>8.5705295734274785</c:v>
                </c:pt>
                <c:pt idx="36">
                  <c:v>8.6227026829780389</c:v>
                </c:pt>
                <c:pt idx="37">
                  <c:v>8.7110301651093209</c:v>
                </c:pt>
                <c:pt idx="38">
                  <c:v>8.7252668244112019</c:v>
                </c:pt>
                <c:pt idx="39">
                  <c:v>8.7568474608223923</c:v>
                </c:pt>
                <c:pt idx="40">
                  <c:v>8.758190344474988</c:v>
                </c:pt>
                <c:pt idx="41">
                  <c:v>8.8287096929978546</c:v>
                </c:pt>
                <c:pt idx="42">
                  <c:v>8.8335437321511279</c:v>
                </c:pt>
                <c:pt idx="43">
                  <c:v>8.8813254599765159</c:v>
                </c:pt>
                <c:pt idx="44">
                  <c:v>8.8973350655285302</c:v>
                </c:pt>
                <c:pt idx="45">
                  <c:v>8.9493147875431838</c:v>
                </c:pt>
                <c:pt idx="46">
                  <c:v>8.9508594083699329</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66B6-448A-BCFA-6C47C6F88A9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8.9019567589196207</c:v>
                </c:pt>
                <c:pt idx="48">
                  <c:v>8.9637163169794416</c:v>
                </c:pt>
                <c:pt idx="49">
                  <c:v>#N/A</c:v>
                </c:pt>
                <c:pt idx="50">
                  <c:v>#N/A</c:v>
                </c:pt>
                <c:pt idx="51">
                  <c:v>#N/A</c:v>
                </c:pt>
                <c:pt idx="52">
                  <c:v>#N/A</c:v>
                </c:pt>
              </c:numCache>
            </c:numRef>
          </c:val>
          <c:extLst>
            <c:ext xmlns:c16="http://schemas.microsoft.com/office/drawing/2014/chart" uri="{C3380CC4-5D6E-409C-BE32-E72D297353CC}">
              <c16:uniqueId val="{00000004-66B6-448A-BCFA-6C47C6F88A9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8.9864245570064263</c:v>
                </c:pt>
                <c:pt idx="50">
                  <c:v>9.0275945081566533</c:v>
                </c:pt>
                <c:pt idx="51">
                  <c:v>9.0776212297868302</c:v>
                </c:pt>
                <c:pt idx="52">
                  <c:v>9.1400185389863609</c:v>
                </c:pt>
              </c:numCache>
            </c:numRef>
          </c:val>
          <c:extLst>
            <c:ext xmlns:c16="http://schemas.microsoft.com/office/drawing/2014/chart" uri="{C3380CC4-5D6E-409C-BE32-E72D297353CC}">
              <c16:uniqueId val="{00000005-66B6-448A-BCFA-6C47C6F88A9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6B6-448A-BCFA-6C47C6F88A99}"/>
            </c:ext>
          </c:extLst>
        </c:ser>
        <c:dLbls>
          <c:showLegendKey val="0"/>
          <c:showVal val="0"/>
          <c:showCatName val="0"/>
          <c:showSerName val="0"/>
          <c:showPercent val="0"/>
          <c:showBubbleSize val="0"/>
        </c:dLbls>
        <c:gapWidth val="50"/>
        <c:overlap val="100"/>
        <c:axId val="898320896"/>
        <c:axId val="8983225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8.400083845991718</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66B6-448A-BCFA-6C47C6F88A99}"/>
            </c:ext>
          </c:extLst>
        </c:ser>
        <c:dLbls>
          <c:showLegendKey val="0"/>
          <c:showVal val="0"/>
          <c:showCatName val="0"/>
          <c:showSerName val="0"/>
          <c:showPercent val="0"/>
          <c:showBubbleSize val="0"/>
        </c:dLbls>
        <c:gapWidth val="0"/>
        <c:overlap val="-100"/>
        <c:axId val="902096912"/>
        <c:axId val="902099632"/>
      </c:barChart>
      <c:catAx>
        <c:axId val="898320896"/>
        <c:scaling>
          <c:orientation val="minMax"/>
        </c:scaling>
        <c:delete val="1"/>
        <c:axPos val="b"/>
        <c:numFmt formatCode="General" sourceLinked="1"/>
        <c:majorTickMark val="none"/>
        <c:minorTickMark val="none"/>
        <c:tickLblPos val="nextTo"/>
        <c:crossAx val="898322528"/>
        <c:crosses val="autoZero"/>
        <c:auto val="1"/>
        <c:lblAlgn val="ctr"/>
        <c:lblOffset val="100"/>
        <c:noMultiLvlLbl val="0"/>
      </c:catAx>
      <c:valAx>
        <c:axId val="8983225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896"/>
        <c:crosses val="autoZero"/>
        <c:crossBetween val="between"/>
      </c:valAx>
      <c:valAx>
        <c:axId val="90209963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6912"/>
        <c:crosses val="max"/>
        <c:crossBetween val="between"/>
      </c:valAx>
      <c:catAx>
        <c:axId val="902096912"/>
        <c:scaling>
          <c:orientation val="minMax"/>
        </c:scaling>
        <c:delete val="1"/>
        <c:axPos val="b"/>
        <c:numFmt formatCode="General" sourceLinked="1"/>
        <c:majorTickMark val="out"/>
        <c:minorTickMark val="none"/>
        <c:tickLblPos val="nextTo"/>
        <c:crossAx val="90209963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7.6198533964523012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0.23717599335416839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9.8069647631232826E-2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1.0238331537792567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9.8069647631231049E-2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6.3016700138170734E-2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8.400083845991718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8.4670156143273303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8A422CA-76F0-4FA1-A445-18ECD59A3810}"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Thinking about the last time you received therapy, did you have enough privacy to talk comfortably?</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Sheet1!$D$2:$D$53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0-EAA7-493C-AD11-1659794A85E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Sheet1!$E$2:$E$53</c:f>
              <c:numCache>
                <c:formatCode>General</c:formatCode>
                <c:ptCount val="52"/>
                <c:pt idx="0">
                  <c:v>3.9001913891870221</c:v>
                </c:pt>
                <c:pt idx="1">
                  <c:v>4.1338326781426131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1-EAA7-493C-AD11-1659794A85E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Sheet1!$F$2:$F$53</c:f>
              <c:numCache>
                <c:formatCode>General</c:formatCode>
                <c:ptCount val="52"/>
                <c:pt idx="0">
                  <c:v>#N/A</c:v>
                </c:pt>
                <c:pt idx="1">
                  <c:v>#N/A</c:v>
                </c:pt>
                <c:pt idx="2">
                  <c:v>4.1821803403155364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2-EAA7-493C-AD11-1659794A85EA}"/>
            </c:ext>
          </c:extLst>
        </c:ser>
        <c:ser>
          <c:idx val="3"/>
          <c:order val="3"/>
          <c:tx>
            <c:strRef>
              <c:f>Sheet1!$G$1</c:f>
              <c:strCache>
                <c:ptCount val="1"/>
                <c:pt idx="0">
                  <c:v>About the same</c:v>
                </c:pt>
              </c:strCache>
            </c:strRef>
          </c:tx>
          <c:spPr>
            <a:solidFill>
              <a:srgbClr val="D9D9D9"/>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Sheet1!$G$2:$G$53</c:f>
              <c:numCache>
                <c:formatCode>General</c:formatCode>
                <c:ptCount val="52"/>
                <c:pt idx="0">
                  <c:v>#N/A</c:v>
                </c:pt>
                <c:pt idx="1">
                  <c:v>#N/A</c:v>
                </c:pt>
                <c:pt idx="2">
                  <c:v>#N/A</c:v>
                </c:pt>
                <c:pt idx="3">
                  <c:v>4.2232686845796392</c:v>
                </c:pt>
                <c:pt idx="4">
                  <c:v>4.3668473820171778</c:v>
                </c:pt>
                <c:pt idx="5">
                  <c:v>4.4132746323409053</c:v>
                </c:pt>
                <c:pt idx="6">
                  <c:v>4.4223736231029411</c:v>
                </c:pt>
                <c:pt idx="7">
                  <c:v>4.4446254587410623</c:v>
                </c:pt>
                <c:pt idx="8">
                  <c:v>4.4877897297401281</c:v>
                </c:pt>
                <c:pt idx="9">
                  <c:v>4.4996688260566167</c:v>
                </c:pt>
                <c:pt idx="10">
                  <c:v>4.5157375396504857</c:v>
                </c:pt>
                <c:pt idx="11">
                  <c:v>4.5183309619525929</c:v>
                </c:pt>
                <c:pt idx="12">
                  <c:v>4.5330293790419383</c:v>
                </c:pt>
                <c:pt idx="13">
                  <c:v>4.5446007425035768</c:v>
                </c:pt>
                <c:pt idx="14">
                  <c:v>4.5556260927923162</c:v>
                </c:pt>
                <c:pt idx="15">
                  <c:v>4.5775374629947283</c:v>
                </c:pt>
                <c:pt idx="16">
                  <c:v>4.6476930563929786</c:v>
                </c:pt>
                <c:pt idx="17">
                  <c:v>4.7524878723572233</c:v>
                </c:pt>
                <c:pt idx="18">
                  <c:v>4.7828421377599568</c:v>
                </c:pt>
                <c:pt idx="19">
                  <c:v>4.7950228688081467</c:v>
                </c:pt>
                <c:pt idx="20">
                  <c:v>4.9183859180932723</c:v>
                </c:pt>
                <c:pt idx="21">
                  <c:v>4.9215466930301979</c:v>
                </c:pt>
                <c:pt idx="22">
                  <c:v>4.9280276789356634</c:v>
                </c:pt>
                <c:pt idx="23">
                  <c:v>4.9595186753439728</c:v>
                </c:pt>
                <c:pt idx="24">
                  <c:v>4.9849018930405924</c:v>
                </c:pt>
                <c:pt idx="25">
                  <c:v>5.016766036733074</c:v>
                </c:pt>
                <c:pt idx="26">
                  <c:v>5.0174722624355743</c:v>
                </c:pt>
                <c:pt idx="27">
                  <c:v>5.0445354933055384</c:v>
                </c:pt>
                <c:pt idx="28">
                  <c:v>5.0956381397616983</c:v>
                </c:pt>
                <c:pt idx="29">
                  <c:v>5.1012491218872302</c:v>
                </c:pt>
                <c:pt idx="30">
                  <c:v>5.1743759541350691</c:v>
                </c:pt>
                <c:pt idx="31">
                  <c:v>5.1900274209644532</c:v>
                </c:pt>
                <c:pt idx="32">
                  <c:v>5.2100133009633582</c:v>
                </c:pt>
                <c:pt idx="33">
                  <c:v>5.241314966632963</c:v>
                </c:pt>
                <c:pt idx="34">
                  <c:v>5.3008011406680016</c:v>
                </c:pt>
                <c:pt idx="35">
                  <c:v>5.3159290293849821</c:v>
                </c:pt>
                <c:pt idx="36">
                  <c:v>5.3170769597904624</c:v>
                </c:pt>
                <c:pt idx="37">
                  <c:v>5.3430403104501867</c:v>
                </c:pt>
                <c:pt idx="38">
                  <c:v>5.3811261258009297</c:v>
                </c:pt>
                <c:pt idx="39">
                  <c:v>5.5489751025784484</c:v>
                </c:pt>
                <c:pt idx="40">
                  <c:v>5.5976149127388251</c:v>
                </c:pt>
                <c:pt idx="41">
                  <c:v>5.6055010901185351</c:v>
                </c:pt>
                <c:pt idx="42">
                  <c:v>5.6159405317504643</c:v>
                </c:pt>
                <c:pt idx="43">
                  <c:v>5.64721849728625</c:v>
                </c:pt>
                <c:pt idx="44">
                  <c:v>5.7845094836687547</c:v>
                </c:pt>
                <c:pt idx="45">
                  <c:v>5.8137725724033924</c:v>
                </c:pt>
                <c:pt idx="46">
                  <c:v>5.8208376752830606</c:v>
                </c:pt>
                <c:pt idx="47">
                  <c:v>5.8607496719540171</c:v>
                </c:pt>
                <c:pt idx="48">
                  <c:v>5.9394764998599712</c:v>
                </c:pt>
                <c:pt idx="49">
                  <c:v>#N/A</c:v>
                </c:pt>
                <c:pt idx="50">
                  <c:v>#N/A</c:v>
                </c:pt>
                <c:pt idx="51">
                  <c:v>#N/A</c:v>
                </c:pt>
              </c:numCache>
            </c:numRef>
          </c:val>
          <c:extLst>
            <c:ext xmlns:c16="http://schemas.microsoft.com/office/drawing/2014/chart" uri="{C3380CC4-5D6E-409C-BE32-E72D297353CC}">
              <c16:uniqueId val="{00000003-EAA7-493C-AD11-1659794A85E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Sheet1!$H$2:$H$53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4-EAA7-493C-AD11-1659794A85E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Sheet1!$I$2:$I$53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6.2548935605055629</c:v>
                </c:pt>
                <c:pt idx="50">
                  <c:v>6.4195706612113046</c:v>
                </c:pt>
                <c:pt idx="51">
                  <c:v>#N/A</c:v>
                </c:pt>
              </c:numCache>
            </c:numRef>
          </c:val>
          <c:extLst>
            <c:ext xmlns:c16="http://schemas.microsoft.com/office/drawing/2014/chart" uri="{C3380CC4-5D6E-409C-BE32-E72D297353CC}">
              <c16:uniqueId val="{00000005-EAA7-493C-AD11-1659794A85E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Sheet1!$J$2:$J$53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6.6864385898891712</c:v>
                </c:pt>
              </c:numCache>
            </c:numRef>
          </c:val>
          <c:extLst>
            <c:ext xmlns:c16="http://schemas.microsoft.com/office/drawing/2014/chart" uri="{C3380CC4-5D6E-409C-BE32-E72D297353CC}">
              <c16:uniqueId val="{00000006-EAA7-493C-AD11-1659794A85EA}"/>
            </c:ext>
          </c:extLst>
        </c:ser>
        <c:dLbls>
          <c:showLegendKey val="0"/>
          <c:showVal val="0"/>
          <c:showCatName val="0"/>
          <c:showSerName val="0"/>
          <c:showPercent val="0"/>
          <c:showBubbleSize val="0"/>
        </c:dLbls>
        <c:gapWidth val="50"/>
        <c:overlap val="100"/>
        <c:axId val="902100176"/>
        <c:axId val="90209800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Sheet1!$K$2:$K$53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4.5775374629947283</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7-EAA7-493C-AD11-1659794A85EA}"/>
            </c:ext>
          </c:extLst>
        </c:ser>
        <c:dLbls>
          <c:showLegendKey val="0"/>
          <c:showVal val="0"/>
          <c:showCatName val="0"/>
          <c:showSerName val="0"/>
          <c:showPercent val="0"/>
          <c:showBubbleSize val="0"/>
        </c:dLbls>
        <c:gapWidth val="0"/>
        <c:overlap val="-100"/>
        <c:axId val="902092560"/>
        <c:axId val="902098544"/>
      </c:barChart>
      <c:catAx>
        <c:axId val="902100176"/>
        <c:scaling>
          <c:orientation val="minMax"/>
        </c:scaling>
        <c:delete val="1"/>
        <c:axPos val="b"/>
        <c:numFmt formatCode="General" sourceLinked="1"/>
        <c:majorTickMark val="none"/>
        <c:minorTickMark val="none"/>
        <c:tickLblPos val="nextTo"/>
        <c:crossAx val="902098000"/>
        <c:crosses val="autoZero"/>
        <c:auto val="1"/>
        <c:lblAlgn val="ctr"/>
        <c:lblOffset val="100"/>
        <c:noMultiLvlLbl val="0"/>
      </c:catAx>
      <c:valAx>
        <c:axId val="90209800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100176"/>
        <c:crosses val="autoZero"/>
        <c:crossBetween val="between"/>
      </c:valAx>
      <c:valAx>
        <c:axId val="90209854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2560"/>
        <c:crosses val="max"/>
        <c:crossBetween val="between"/>
      </c:valAx>
      <c:catAx>
        <c:axId val="902092560"/>
        <c:scaling>
          <c:orientation val="minMax"/>
        </c:scaling>
        <c:delete val="1"/>
        <c:axPos val="b"/>
        <c:numFmt formatCode="General" sourceLinked="1"/>
        <c:majorTickMark val="out"/>
        <c:minorTickMark val="none"/>
        <c:tickLblPos val="nextTo"/>
        <c:crossAx val="90209854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2.844528501594537</c:v>
                </c:pt>
              </c:numCache>
            </c:numRef>
          </c:val>
          <c:extLs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0.24930829866950388</c:v>
                </c:pt>
              </c:numCache>
            </c:numRef>
          </c:val>
          <c:extLs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0.18907263314457223</c:v>
                </c:pt>
              </c:numCache>
            </c:numRef>
          </c:val>
          <c:extLs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1.9738913615114067</c:v>
                </c:pt>
              </c:numCache>
            </c:numRef>
          </c:val>
          <c:extLs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0.1890726331445709</c:v>
                </c:pt>
              </c:numCache>
            </c:numRef>
          </c:val>
          <c:extLs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0.67818401579974541</c:v>
                </c:pt>
              </c:numCache>
            </c:numRef>
          </c:val>
          <c:extLs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1.1375463842496991E-2</c:v>
                </c:pt>
              </c:numCache>
            </c:numRef>
          </c:val>
          <c:extLs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3.7501498224066361</c:v>
                </c:pt>
              </c:numCache>
            </c:numRef>
          </c:xVal>
          <c:yVal>
            <c:numLit>
              <c:formatCode>General</c:formatCode>
              <c:ptCount val="1"/>
              <c:pt idx="0">
                <c:v>1</c:v>
              </c:pt>
            </c:numLit>
          </c:yVal>
          <c:smooth val="0"/>
          <c:extLs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5B2-43BB-9388-452B3BE996AB}"/>
              </c:ext>
            </c:extLst>
          </c:dPt>
          <c:xVal>
            <c:numRef>
              <c:f>Sheet1!$B$12</c:f>
              <c:numCache>
                <c:formatCode>General</c:formatCode>
                <c:ptCount val="1"/>
                <c:pt idx="0">
                  <c:v>4.269855114164316</c:v>
                </c:pt>
              </c:numCache>
            </c:numRef>
          </c:xVal>
          <c:yVal>
            <c:numLit>
              <c:formatCode>General</c:formatCode>
              <c:ptCount val="1"/>
              <c:pt idx="0">
                <c:v>1</c:v>
              </c:pt>
            </c:numLit>
          </c:yVal>
          <c:smooth val="0"/>
          <c:extLs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272280D1-158E-4E27-AE96-47A97A2681E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5B2-43BB-9388-452B3BE996A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Q31. Did the NHS mental health team give your family or carer support whilst you were in crisis?</c:v>
                  </c:pt>
                </c15:dlblRangeCache>
              </c15:datalabelsRange>
            </c:ext>
            <c:ext xmlns:c16="http://schemas.microsoft.com/office/drawing/2014/chart" uri="{C3380CC4-5D6E-409C-BE32-E72D297353CC}">
              <c16:uniqueId val="{0000000C-95B2-43BB-9388-452B3BE996AB}"/>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4.7894931885291943</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5.1701925405707172E-2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0.16615819014624922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1.734667840180057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0.16615819014624922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0.32926493766405152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5.4049251035828201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5.8746872241711792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3E3894F-31E2-4D76-BF38-0809B9AC1837}"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Thinking about the last time you contacted this person or team, did you get the help you needed?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F70-4FAA-BE1E-681EAFF91E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6.3075953512383167</c:v>
                </c:pt>
                <c:pt idx="1">
                  <c:v>6.3609497953613916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F70-4FAA-BE1E-681EAFF91E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6.3177895338128334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F70-4FAA-BE1E-681EAFF91E26}"/>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6.4160684460447577</c:v>
                </c:pt>
                <c:pt idx="4">
                  <c:v>6.4540518383666194</c:v>
                </c:pt>
                <c:pt idx="5">
                  <c:v>6.497568669214937</c:v>
                </c:pt>
                <c:pt idx="6">
                  <c:v>6.5190203273035063</c:v>
                </c:pt>
                <c:pt idx="7">
                  <c:v>6.5600837293271894</c:v>
                </c:pt>
                <c:pt idx="8">
                  <c:v>6.6215774306811168</c:v>
                </c:pt>
                <c:pt idx="9">
                  <c:v>6.6375249486542129</c:v>
                </c:pt>
                <c:pt idx="10">
                  <c:v>6.6541122855121726</c:v>
                </c:pt>
                <c:pt idx="11">
                  <c:v>6.6551347800212719</c:v>
                </c:pt>
                <c:pt idx="12">
                  <c:v>6.6647497702646117</c:v>
                </c:pt>
                <c:pt idx="13">
                  <c:v>6.6863347912224489</c:v>
                </c:pt>
                <c:pt idx="14">
                  <c:v>6.7042148769560921</c:v>
                </c:pt>
                <c:pt idx="15">
                  <c:v>6.7282642634428287</c:v>
                </c:pt>
                <c:pt idx="16">
                  <c:v>6.7338127031989776</c:v>
                </c:pt>
                <c:pt idx="17">
                  <c:v>6.7341175232637944</c:v>
                </c:pt>
                <c:pt idx="18">
                  <c:v>6.7380099081332148</c:v>
                </c:pt>
                <c:pt idx="19">
                  <c:v>6.7439780340435114</c:v>
                </c:pt>
                <c:pt idx="20">
                  <c:v>6.7804874827115347</c:v>
                </c:pt>
                <c:pt idx="21">
                  <c:v>6.7856292522543278</c:v>
                </c:pt>
                <c:pt idx="22">
                  <c:v>6.8030352016626452</c:v>
                </c:pt>
                <c:pt idx="23">
                  <c:v>6.8370756528789238</c:v>
                </c:pt>
                <c:pt idx="24">
                  <c:v>6.870164414197534</c:v>
                </c:pt>
                <c:pt idx="25">
                  <c:v>6.8745144084172258</c:v>
                </c:pt>
                <c:pt idx="26">
                  <c:v>6.8849790520643701</c:v>
                </c:pt>
                <c:pt idx="27">
                  <c:v>6.885468842948641</c:v>
                </c:pt>
                <c:pt idx="28">
                  <c:v>6.8886533251482511</c:v>
                </c:pt>
                <c:pt idx="29">
                  <c:v>6.8930556592024512</c:v>
                </c:pt>
                <c:pt idx="30">
                  <c:v>6.9753406962684101</c:v>
                </c:pt>
                <c:pt idx="31">
                  <c:v>7.0127539282119269</c:v>
                </c:pt>
                <c:pt idx="32">
                  <c:v>7.0193860589617083</c:v>
                </c:pt>
                <c:pt idx="33">
                  <c:v>7.0203409212729078</c:v>
                </c:pt>
                <c:pt idx="34">
                  <c:v>7.030810388246632</c:v>
                </c:pt>
                <c:pt idx="35">
                  <c:v>7.0323425585265964</c:v>
                </c:pt>
                <c:pt idx="36">
                  <c:v>7.0506171355445098</c:v>
                </c:pt>
                <c:pt idx="37">
                  <c:v>7.091325804886317</c:v>
                </c:pt>
                <c:pt idx="38">
                  <c:v>7.1095250065927633</c:v>
                </c:pt>
                <c:pt idx="39">
                  <c:v>7.1170553185539864</c:v>
                </c:pt>
                <c:pt idx="40">
                  <c:v>7.1724238706112304</c:v>
                </c:pt>
                <c:pt idx="41">
                  <c:v>7.1796618218890194</c:v>
                </c:pt>
                <c:pt idx="42">
                  <c:v>7.2145930967142062</c:v>
                </c:pt>
                <c:pt idx="43">
                  <c:v>7.226168273586512</c:v>
                </c:pt>
                <c:pt idx="44">
                  <c:v>7.2529599505919098</c:v>
                </c:pt>
                <c:pt idx="45">
                  <c:v>7.2632140289363738</c:v>
                </c:pt>
                <c:pt idx="46">
                  <c:v>7.2868617006131204</c:v>
                </c:pt>
                <c:pt idx="47">
                  <c:v>7.305401085841142</c:v>
                </c:pt>
                <c:pt idx="48">
                  <c:v>#N/A</c:v>
                </c:pt>
                <c:pt idx="49">
                  <c:v>#N/A</c:v>
                </c:pt>
                <c:pt idx="50">
                  <c:v>#N/A</c:v>
                </c:pt>
                <c:pt idx="51">
                  <c:v>#N/A</c:v>
                </c:pt>
                <c:pt idx="52">
                  <c:v>#N/A</c:v>
                </c:pt>
              </c:numCache>
            </c:numRef>
          </c:val>
          <c:extLst>
            <c:ext xmlns:c16="http://schemas.microsoft.com/office/drawing/2014/chart" uri="{C3380CC4-5D6E-409C-BE32-E72D297353CC}">
              <c16:uniqueId val="{00000003-2F70-4FAA-BE1E-681EAFF91E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7.3383572421924219</c:v>
                </c:pt>
                <c:pt idx="49">
                  <c:v>#N/A</c:v>
                </c:pt>
                <c:pt idx="50">
                  <c:v>#N/A</c:v>
                </c:pt>
                <c:pt idx="51">
                  <c:v>#N/A</c:v>
                </c:pt>
                <c:pt idx="52">
                  <c:v>#N/A</c:v>
                </c:pt>
              </c:numCache>
            </c:numRef>
          </c:val>
          <c:extLst>
            <c:ext xmlns:c16="http://schemas.microsoft.com/office/drawing/2014/chart" uri="{C3380CC4-5D6E-409C-BE32-E72D297353CC}">
              <c16:uniqueId val="{00000004-2F70-4FAA-BE1E-681EAFF91E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7.4626720999494216</c:v>
                </c:pt>
                <c:pt idx="50">
                  <c:v>7.4985313599637173</c:v>
                </c:pt>
                <c:pt idx="51">
                  <c:v>7.5320355753459012</c:v>
                </c:pt>
                <c:pt idx="52">
                  <c:v>7.5851295657083311</c:v>
                </c:pt>
              </c:numCache>
            </c:numRef>
          </c:val>
          <c:extLst>
            <c:ext xmlns:c16="http://schemas.microsoft.com/office/drawing/2014/chart" uri="{C3380CC4-5D6E-409C-BE32-E72D297353CC}">
              <c16:uniqueId val="{00000005-2F70-4FAA-BE1E-681EAFF91E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F70-4FAA-BE1E-681EAFF91E26}"/>
            </c:ext>
          </c:extLst>
        </c:ser>
        <c:dLbls>
          <c:showLegendKey val="0"/>
          <c:showVal val="0"/>
          <c:showCatName val="0"/>
          <c:showSerName val="0"/>
          <c:showPercent val="0"/>
          <c:showBubbleSize val="0"/>
        </c:dLbls>
        <c:gapWidth val="50"/>
        <c:overlap val="100"/>
        <c:axId val="898320352"/>
        <c:axId val="8983149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6.7042148769560921</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F70-4FAA-BE1E-681EAFF91E26}"/>
            </c:ext>
          </c:extLst>
        </c:ser>
        <c:dLbls>
          <c:showLegendKey val="0"/>
          <c:showVal val="0"/>
          <c:showCatName val="0"/>
          <c:showSerName val="0"/>
          <c:showPercent val="0"/>
          <c:showBubbleSize val="0"/>
        </c:dLbls>
        <c:gapWidth val="0"/>
        <c:overlap val="-100"/>
        <c:axId val="898321984"/>
        <c:axId val="898323616"/>
      </c:barChart>
      <c:catAx>
        <c:axId val="898320352"/>
        <c:scaling>
          <c:orientation val="minMax"/>
        </c:scaling>
        <c:delete val="1"/>
        <c:axPos val="b"/>
        <c:numFmt formatCode="General" sourceLinked="1"/>
        <c:majorTickMark val="none"/>
        <c:minorTickMark val="none"/>
        <c:tickLblPos val="nextTo"/>
        <c:crossAx val="898314912"/>
        <c:crosses val="autoZero"/>
        <c:auto val="1"/>
        <c:lblAlgn val="ctr"/>
        <c:lblOffset val="100"/>
        <c:noMultiLvlLbl val="0"/>
      </c:catAx>
      <c:valAx>
        <c:axId val="8983149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352"/>
        <c:crosses val="autoZero"/>
        <c:crossBetween val="between"/>
      </c:valAx>
      <c:valAx>
        <c:axId val="89832361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1984"/>
        <c:crosses val="max"/>
        <c:crossBetween val="between"/>
      </c:valAx>
      <c:catAx>
        <c:axId val="898321984"/>
        <c:scaling>
          <c:orientation val="minMax"/>
        </c:scaling>
        <c:delete val="1"/>
        <c:axPos val="b"/>
        <c:numFmt formatCode="General" sourceLinked="1"/>
        <c:majorTickMark val="out"/>
        <c:minorTickMark val="none"/>
        <c:tickLblPos val="nextTo"/>
        <c:crossAx val="89832361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4.4415596730570446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0.50591284204219722</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0.14898916672330209</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1.5554256809288667</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0.14898916672330209</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0.53440875984313774</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0.28352492631509474</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5.626403702970709</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General</c:formatCode>
                <c:ptCount val="1"/>
                <c:pt idx="0">
                  <c:v>5.8741745222869772</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tx>
                <c:rich>
                  <a:bodyPr/>
                  <a:lstStyle/>
                  <a:p>
                    <a:fld id="{0D43C805-1380-416A-8DB6-05E42AAC1F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Thinking about the last time you contacted this person or team, how do you feel about the length of time it took you to get through to them?</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8-D7DD-412B-AB36-5BBB5D66BE0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0.93243243243243246</c:v>
                </c:pt>
                <c:pt idx="1">
                  <c:v>2.7027027027027032E-2</c:v>
                </c:pt>
                <c:pt idx="2">
                  <c:v>6.7567567567567563E-3</c:v>
                </c:pt>
                <c:pt idx="3">
                  <c:v>3.3783783783783777E-3</c:v>
                </c:pt>
                <c:pt idx="4">
                  <c:v>0</c:v>
                </c:pt>
                <c:pt idx="5">
                  <c:v>3.0405405405405407E-2</c:v>
                </c:pt>
              </c:numCache>
            </c:numRef>
          </c:val>
          <c:extLst>
            <c:ext xmlns:c16="http://schemas.microsoft.com/office/drawing/2014/chart" uri="{C3380CC4-5D6E-409C-BE32-E72D297353CC}">
              <c16:uniqueId val="{00000008-CEE5-41A2-A379-1106E6415D1D}"/>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6.9549131855932931</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0.20599636399652077</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0.12489254121890525</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1.3038603426054962</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0.12489254121890525</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0.29476016890925649</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7.7820260509414751</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General</c:formatCode>
                <c:ptCount val="1"/>
                <c:pt idx="0">
                  <c:v>7.9377322621114672</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tx>
                <c:rich>
                  <a:bodyPr/>
                  <a:lstStyle/>
                  <a:p>
                    <a:fld id="{333C6185-74DF-4071-A136-56855B0A297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Would you know who to contact out of office hours within the NHS if you had a crisis?</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71F9-4014-9E8C-C04F6C7CD68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3.0291279232318691</c:v>
                </c:pt>
                <c:pt idx="1">
                  <c:v>3.0469199536233709</c:v>
                </c:pt>
                <c:pt idx="2">
                  <c:v>3.153388172486685</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71F9-4014-9E8C-C04F6C7CD68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3.1127055145106981</c:v>
                </c:pt>
                <c:pt idx="4">
                  <c:v>3.121035105464431</c:v>
                </c:pt>
                <c:pt idx="5">
                  <c:v>3.186212878530112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71F9-4014-9E8C-C04F6C7CD687}"/>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#N/A</c:v>
                </c:pt>
                <c:pt idx="5">
                  <c:v>#N/A</c:v>
                </c:pt>
                <c:pt idx="6">
                  <c:v>3.1943263049213968</c:v>
                </c:pt>
                <c:pt idx="7">
                  <c:v>3.2234365663564351</c:v>
                </c:pt>
                <c:pt idx="8">
                  <c:v>3.270299867030364</c:v>
                </c:pt>
                <c:pt idx="9">
                  <c:v>3.2703034742414001</c:v>
                </c:pt>
                <c:pt idx="10">
                  <c:v>3.281146924889367</c:v>
                </c:pt>
                <c:pt idx="11">
                  <c:v>3.3507032610313461</c:v>
                </c:pt>
                <c:pt idx="12">
                  <c:v>3.3655313478611131</c:v>
                </c:pt>
                <c:pt idx="13">
                  <c:v>3.3749712172422361</c:v>
                </c:pt>
                <c:pt idx="14">
                  <c:v>3.3805397478233679</c:v>
                </c:pt>
                <c:pt idx="15">
                  <c:v>3.3828141379319772</c:v>
                </c:pt>
                <c:pt idx="16">
                  <c:v>3.3964945663828772</c:v>
                </c:pt>
                <c:pt idx="17">
                  <c:v>3.3983283447373531</c:v>
                </c:pt>
                <c:pt idx="18">
                  <c:v>3.4169972029793971</c:v>
                </c:pt>
                <c:pt idx="19">
                  <c:v>3.425973842790496</c:v>
                </c:pt>
                <c:pt idx="20">
                  <c:v>3.431669772209101</c:v>
                </c:pt>
                <c:pt idx="21">
                  <c:v>3.4320860018677681</c:v>
                </c:pt>
                <c:pt idx="22">
                  <c:v>3.447030940306087</c:v>
                </c:pt>
                <c:pt idx="23">
                  <c:v>3.4561667400393219</c:v>
                </c:pt>
                <c:pt idx="24">
                  <c:v>3.4964238486562902</c:v>
                </c:pt>
                <c:pt idx="25">
                  <c:v>3.4973782275404459</c:v>
                </c:pt>
                <c:pt idx="26">
                  <c:v>3.50295177954531</c:v>
                </c:pt>
                <c:pt idx="27">
                  <c:v>3.540818281687161</c:v>
                </c:pt>
                <c:pt idx="28">
                  <c:v>3.5439319948785499</c:v>
                </c:pt>
                <c:pt idx="29">
                  <c:v>3.5439770207467962</c:v>
                </c:pt>
                <c:pt idx="30">
                  <c:v>3.5500534619237301</c:v>
                </c:pt>
                <c:pt idx="31">
                  <c:v>3.5568332689518201</c:v>
                </c:pt>
                <c:pt idx="32">
                  <c:v>3.5767620597978542</c:v>
                </c:pt>
                <c:pt idx="33">
                  <c:v>3.5807658395838882</c:v>
                </c:pt>
                <c:pt idx="34">
                  <c:v>3.5965290481183039</c:v>
                </c:pt>
                <c:pt idx="35">
                  <c:v>3.6231003109159041</c:v>
                </c:pt>
                <c:pt idx="36">
                  <c:v>3.6271693235633911</c:v>
                </c:pt>
                <c:pt idx="37">
                  <c:v>3.6374225480646518</c:v>
                </c:pt>
                <c:pt idx="38">
                  <c:v>3.6389626550855141</c:v>
                </c:pt>
                <c:pt idx="39">
                  <c:v>3.6473459970868931</c:v>
                </c:pt>
                <c:pt idx="40">
                  <c:v>3.6714740285354202</c:v>
                </c:pt>
                <c:pt idx="41">
                  <c:v>3.715842458304234</c:v>
                </c:pt>
                <c:pt idx="42">
                  <c:v>3.7160122355517942</c:v>
                </c:pt>
                <c:pt idx="43">
                  <c:v>3.7165207827892979</c:v>
                </c:pt>
                <c:pt idx="44">
                  <c:v>3.7245683315669278</c:v>
                </c:pt>
                <c:pt idx="45">
                  <c:v>3.7281365251516991</c:v>
                </c:pt>
                <c:pt idx="46">
                  <c:v>3.7289708685233922</c:v>
                </c:pt>
                <c:pt idx="47">
                  <c:v>3.8396739942403442</c:v>
                </c:pt>
                <c:pt idx="48">
                  <c:v>3.8936683354942461</c:v>
                </c:pt>
                <c:pt idx="49">
                  <c:v>#N/A</c:v>
                </c:pt>
                <c:pt idx="50">
                  <c:v>#N/A</c:v>
                </c:pt>
                <c:pt idx="51">
                  <c:v>#N/A</c:v>
                </c:pt>
                <c:pt idx="52">
                  <c:v>#N/A</c:v>
                </c:pt>
              </c:numCache>
            </c:numRef>
          </c:val>
          <c:extLst>
            <c:ext xmlns:c16="http://schemas.microsoft.com/office/drawing/2014/chart" uri="{C3380CC4-5D6E-409C-BE32-E72D297353CC}">
              <c16:uniqueId val="{00000003-71F9-4014-9E8C-C04F6C7CD68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4-71F9-4014-9E8C-C04F6C7CD68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4.1748759751826956</c:v>
                </c:pt>
                <c:pt idx="50">
                  <c:v>4.3438100278957323</c:v>
                </c:pt>
                <c:pt idx="51">
                  <c:v>4.357643130415668</c:v>
                </c:pt>
                <c:pt idx="52">
                  <c:v>#N/A</c:v>
                </c:pt>
              </c:numCache>
            </c:numRef>
          </c:val>
          <c:extLst>
            <c:ext xmlns:c16="http://schemas.microsoft.com/office/drawing/2014/chart" uri="{C3380CC4-5D6E-409C-BE32-E72D297353CC}">
              <c16:uniqueId val="{00000005-71F9-4014-9E8C-C04F6C7CD68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4.4644222280983561</c:v>
                </c:pt>
              </c:numCache>
            </c:numRef>
          </c:val>
          <c:extLst>
            <c:ext xmlns:c16="http://schemas.microsoft.com/office/drawing/2014/chart" uri="{C3380CC4-5D6E-409C-BE32-E72D297353CC}">
              <c16:uniqueId val="{00000006-71F9-4014-9E8C-C04F6C7CD687}"/>
            </c:ext>
          </c:extLst>
        </c:ser>
        <c:dLbls>
          <c:showLegendKey val="0"/>
          <c:showVal val="0"/>
          <c:showCatName val="0"/>
          <c:showSerName val="0"/>
          <c:showPercent val="0"/>
          <c:showBubbleSize val="0"/>
        </c:dLbls>
        <c:gapWidth val="50"/>
        <c:overlap val="100"/>
        <c:axId val="902087664"/>
        <c:axId val="9020909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3.0469199536233709</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71F9-4014-9E8C-C04F6C7CD687}"/>
            </c:ext>
          </c:extLst>
        </c:ser>
        <c:dLbls>
          <c:showLegendKey val="0"/>
          <c:showVal val="0"/>
          <c:showCatName val="0"/>
          <c:showSerName val="0"/>
          <c:showPercent val="0"/>
          <c:showBubbleSize val="0"/>
        </c:dLbls>
        <c:gapWidth val="0"/>
        <c:overlap val="-100"/>
        <c:axId val="902095824"/>
        <c:axId val="902093104"/>
      </c:barChart>
      <c:catAx>
        <c:axId val="902087664"/>
        <c:scaling>
          <c:orientation val="minMax"/>
        </c:scaling>
        <c:delete val="1"/>
        <c:axPos val="b"/>
        <c:numFmt formatCode="General" sourceLinked="1"/>
        <c:majorTickMark val="none"/>
        <c:minorTickMark val="none"/>
        <c:tickLblPos val="nextTo"/>
        <c:crossAx val="902090928"/>
        <c:crosses val="autoZero"/>
        <c:auto val="1"/>
        <c:lblAlgn val="ctr"/>
        <c:lblOffset val="100"/>
        <c:noMultiLvlLbl val="0"/>
      </c:catAx>
      <c:valAx>
        <c:axId val="9020909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087664"/>
        <c:crosses val="autoZero"/>
        <c:crossBetween val="between"/>
      </c:valAx>
      <c:valAx>
        <c:axId val="90209310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5824"/>
        <c:crosses val="max"/>
        <c:crossBetween val="between"/>
      </c:valAx>
      <c:catAx>
        <c:axId val="902095824"/>
        <c:scaling>
          <c:orientation val="minMax"/>
        </c:scaling>
        <c:delete val="1"/>
        <c:axPos val="b"/>
        <c:numFmt formatCode="General" sourceLinked="1"/>
        <c:majorTickMark val="out"/>
        <c:minorTickMark val="none"/>
        <c:tickLblPos val="nextTo"/>
        <c:crossAx val="90209310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1.1220538215947591</c:v>
                </c:pt>
              </c:numCache>
            </c:numRef>
          </c:val>
          <c:extLst>
            <c:ext xmlns:c16="http://schemas.microsoft.com/office/drawing/2014/chart" uri="{C3380CC4-5D6E-409C-BE32-E72D297353CC}">
              <c16:uniqueId val="{00000000-3534-496F-B45E-A08C4F15044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34-496F-B45E-A08C4F15044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34-496F-B45E-A08C4F15044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8.7594461882857022E-2</c:v>
                </c:pt>
              </c:numCache>
            </c:numRef>
          </c:val>
          <c:extLst>
            <c:ext xmlns:c16="http://schemas.microsoft.com/office/drawing/2014/chart" uri="{C3380CC4-5D6E-409C-BE32-E72D297353CC}">
              <c16:uniqueId val="{00000003-3534-496F-B45E-A08C4F15044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0.95406369283273884</c:v>
                </c:pt>
              </c:numCache>
            </c:numRef>
          </c:val>
          <c:extLst>
            <c:ext xmlns:c16="http://schemas.microsoft.com/office/drawing/2014/chart" uri="{C3380CC4-5D6E-409C-BE32-E72D297353CC}">
              <c16:uniqueId val="{00000004-3534-496F-B45E-A08C4F15044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9.1386657902690072E-2</c:v>
                </c:pt>
              </c:numCache>
            </c:numRef>
          </c:val>
          <c:extLst>
            <c:ext xmlns:c16="http://schemas.microsoft.com/office/drawing/2014/chart" uri="{C3380CC4-5D6E-409C-BE32-E72D297353CC}">
              <c16:uniqueId val="{00000005-3534-496F-B45E-A08C4F15044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0.32779450741332106</c:v>
                </c:pt>
              </c:numCache>
            </c:numRef>
          </c:val>
          <c:extLst>
            <c:ext xmlns:c16="http://schemas.microsoft.com/office/drawing/2014/chart" uri="{C3380CC4-5D6E-409C-BE32-E72D297353CC}">
              <c16:uniqueId val="{00000006-3534-496F-B45E-A08C4F15044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0.65988900837392972</c:v>
                </c:pt>
              </c:numCache>
            </c:numRef>
          </c:val>
          <c:extLst>
            <c:ext xmlns:c16="http://schemas.microsoft.com/office/drawing/2014/chart" uri="{C3380CC4-5D6E-409C-BE32-E72D297353CC}">
              <c16:uniqueId val="{00000007-3534-496F-B45E-A08C4F15044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1.309151721681997</c:v>
                </c:pt>
              </c:numCache>
            </c:numRef>
          </c:xVal>
          <c:yVal>
            <c:numLit>
              <c:formatCode>General</c:formatCode>
              <c:ptCount val="1"/>
              <c:pt idx="0">
                <c:v>1</c:v>
              </c:pt>
            </c:numLit>
          </c:yVal>
          <c:smooth val="0"/>
          <c:extLst>
            <c:ext xmlns:c16="http://schemas.microsoft.com/office/drawing/2014/chart" uri="{C3380CC4-5D6E-409C-BE32-E72D297353CC}">
              <c16:uniqueId val="{00000008-3534-496F-B45E-A08C4F15044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34-496F-B45E-A08C4F150440}"/>
              </c:ext>
            </c:extLst>
          </c:dPt>
          <c:xVal>
            <c:numRef>
              <c:f>Sheet1!$B$12</c:f>
              <c:numCache>
                <c:formatCode>General</c:formatCode>
                <c:ptCount val="1"/>
                <c:pt idx="0">
                  <c:v>1.6866801298939851</c:v>
                </c:pt>
              </c:numCache>
            </c:numRef>
          </c:xVal>
          <c:yVal>
            <c:numLit>
              <c:formatCode>General</c:formatCode>
              <c:ptCount val="1"/>
              <c:pt idx="0">
                <c:v>1</c:v>
              </c:pt>
            </c:numLit>
          </c:yVal>
          <c:smooth val="0"/>
          <c:extLst>
            <c:ext xmlns:c16="http://schemas.microsoft.com/office/drawing/2014/chart" uri="{C3380CC4-5D6E-409C-BE32-E72D297353CC}">
              <c16:uniqueId val="{0000000A-3534-496F-B45E-A08C4F15044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534-496F-B45E-A08C4F15044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Q33_4. In the last 12 months, did your NHS mental health team give you any help or advice with finding support for…
Cost of living</c:v>
                  </c:pt>
                </c15:dlblRangeCache>
              </c15:datalabelsRange>
            </c:ext>
            <c:ext xmlns:c16="http://schemas.microsoft.com/office/drawing/2014/chart" uri="{C3380CC4-5D6E-409C-BE32-E72D297353CC}">
              <c16:uniqueId val="{0000000C-3534-496F-B45E-A08C4F15044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1.7493767061823531</c:v>
                </c:pt>
              </c:numCache>
            </c:numRef>
          </c:val>
          <c:extLst>
            <c:ext xmlns:c16="http://schemas.microsoft.com/office/drawing/2014/chart" uri="{C3380CC4-5D6E-409C-BE32-E72D297353CC}">
              <c16:uniqueId val="{00000000-3203-4DF4-8D40-A769855024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203-4DF4-8D40-A769855024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0.15796865816488692</c:v>
                </c:pt>
              </c:numCache>
            </c:numRef>
          </c:val>
          <c:extLst>
            <c:ext xmlns:c16="http://schemas.microsoft.com/office/drawing/2014/chart" uri="{C3380CC4-5D6E-409C-BE32-E72D297353CC}">
              <c16:uniqueId val="{00000002-3203-4DF4-8D40-A769855024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9.7561737124037817E-2</c:v>
                </c:pt>
              </c:numCache>
            </c:numRef>
          </c:val>
          <c:extLst>
            <c:ext xmlns:c16="http://schemas.microsoft.com/office/drawing/2014/chart" uri="{C3380CC4-5D6E-409C-BE32-E72D297353CC}">
              <c16:uniqueId val="{00000003-3203-4DF4-8D40-A769855024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1.0185306404229033</c:v>
                </c:pt>
              </c:numCache>
            </c:numRef>
          </c:val>
          <c:extLst>
            <c:ext xmlns:c16="http://schemas.microsoft.com/office/drawing/2014/chart" uri="{C3380CC4-5D6E-409C-BE32-E72D297353CC}">
              <c16:uniqueId val="{00000004-3203-4DF4-8D40-A769855024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9.7561737124036707E-2</c:v>
                </c:pt>
              </c:numCache>
            </c:numRef>
          </c:val>
          <c:extLst>
            <c:ext xmlns:c16="http://schemas.microsoft.com/office/drawing/2014/chart" uri="{C3380CC4-5D6E-409C-BE32-E72D297353CC}">
              <c16:uniqueId val="{00000005-3203-4DF4-8D40-A769855024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0.34994387908369129</c:v>
                </c:pt>
              </c:numCache>
            </c:numRef>
          </c:val>
          <c:extLst>
            <c:ext xmlns:c16="http://schemas.microsoft.com/office/drawing/2014/chart" uri="{C3380CC4-5D6E-409C-BE32-E72D297353CC}">
              <c16:uniqueId val="{00000006-3203-4DF4-8D40-A769855024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0.31973080711186608</c:v>
                </c:pt>
              </c:numCache>
            </c:numRef>
          </c:val>
          <c:extLst>
            <c:ext xmlns:c16="http://schemas.microsoft.com/office/drawing/2014/chart" uri="{C3380CC4-5D6E-409C-BE32-E72D297353CC}">
              <c16:uniqueId val="{00000007-3203-4DF4-8D40-A769855024E3}"/>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2.015763035377256</c:v>
                </c:pt>
              </c:numCache>
            </c:numRef>
          </c:xVal>
          <c:yVal>
            <c:numLit>
              <c:formatCode>General</c:formatCode>
              <c:ptCount val="1"/>
              <c:pt idx="0">
                <c:v>1</c:v>
              </c:pt>
            </c:numLit>
          </c:yVal>
          <c:smooth val="0"/>
          <c:extLst>
            <c:ext xmlns:c16="http://schemas.microsoft.com/office/drawing/2014/chart" uri="{C3380CC4-5D6E-409C-BE32-E72D297353CC}">
              <c16:uniqueId val="{00000008-3203-4DF4-8D40-A769855024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203-4DF4-8D40-A769855024E3}"/>
              </c:ext>
            </c:extLst>
          </c:dPt>
          <c:xVal>
            <c:numRef>
              <c:f>Sheet1!$B$12</c:f>
              <c:numCache>
                <c:formatCode>General</c:formatCode>
                <c:ptCount val="1"/>
                <c:pt idx="0">
                  <c:v>2.514172421682729</c:v>
                </c:pt>
              </c:numCache>
            </c:numRef>
          </c:xVal>
          <c:yVal>
            <c:numLit>
              <c:formatCode>General</c:formatCode>
              <c:ptCount val="1"/>
              <c:pt idx="0">
                <c:v>1</c:v>
              </c:pt>
            </c:numLit>
          </c:yVal>
          <c:smooth val="0"/>
          <c:extLst>
            <c:ext xmlns:c16="http://schemas.microsoft.com/office/drawing/2014/chart" uri="{C3380CC4-5D6E-409C-BE32-E72D297353CC}">
              <c16:uniqueId val="{0000000A-3203-4DF4-8D40-A769855024E3}"/>
            </c:ext>
          </c:extLst>
        </c:ser>
        <c:ser>
          <c:idx val="9"/>
          <c:order val="10"/>
          <c:tx>
            <c:v>label</c:v>
          </c:tx>
          <c:spPr>
            <a:ln w="25400" cap="rnd">
              <a:noFill/>
              <a:round/>
            </a:ln>
            <a:effectLst/>
          </c:spPr>
          <c:marker>
            <c:symbol val="none"/>
          </c:marker>
          <c:dLbls>
            <c:dLbl>
              <c:idx val="0"/>
              <c:tx>
                <c:rich>
                  <a:bodyPr/>
                  <a:lstStyle/>
                  <a:p>
                    <a:fld id="{9C4D1575-63B3-4412-955C-E8805B384F2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203-4DF4-8D40-A769855024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Q33_3. In the last 12 months, did your NHS mental health team give you any help or advice with finding support for… 
Financial advice or benefits</c:v>
                  </c:pt>
                </c15:dlblRangeCache>
              </c15:datalabelsRange>
            </c:ext>
            <c:ext xmlns:c16="http://schemas.microsoft.com/office/drawing/2014/chart" uri="{C3380CC4-5D6E-409C-BE32-E72D297353CC}">
              <c16:uniqueId val="{0000000C-3203-4DF4-8D40-A769855024E3}"/>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1.2903047198454201</c:v>
                </c:pt>
              </c:numCache>
            </c:numRef>
          </c:val>
          <c:extLst>
            <c:ext xmlns:c16="http://schemas.microsoft.com/office/drawing/2014/chart" uri="{C3380CC4-5D6E-409C-BE32-E72D297353CC}">
              <c16:uniqueId val="{00000000-85C6-4908-8639-83C0BEFF5C6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4.4573780501294902E-2</c:v>
                </c:pt>
              </c:numCache>
            </c:numRef>
          </c:val>
          <c:extLst>
            <c:ext xmlns:c16="http://schemas.microsoft.com/office/drawing/2014/chart" uri="{C3380CC4-5D6E-409C-BE32-E72D297353CC}">
              <c16:uniqueId val="{00000001-85C6-4908-8639-83C0BEFF5C6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0.30400246057582603</c:v>
                </c:pt>
              </c:numCache>
            </c:numRef>
          </c:val>
          <c:extLst>
            <c:ext xmlns:c16="http://schemas.microsoft.com/office/drawing/2014/chart" uri="{C3380CC4-5D6E-409C-BE32-E72D297353CC}">
              <c16:uniqueId val="{00000002-85C6-4908-8639-83C0BEFF5C6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8.4753613126252958E-2</c:v>
                </c:pt>
              </c:numCache>
            </c:numRef>
          </c:val>
          <c:extLst>
            <c:ext xmlns:c16="http://schemas.microsoft.com/office/drawing/2014/chart" uri="{C3380CC4-5D6E-409C-BE32-E72D297353CC}">
              <c16:uniqueId val="{00000003-85C6-4908-8639-83C0BEFF5C6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0.88481565007280505</c:v>
                </c:pt>
              </c:numCache>
            </c:numRef>
          </c:val>
          <c:extLst>
            <c:ext xmlns:c16="http://schemas.microsoft.com/office/drawing/2014/chart" uri="{C3380CC4-5D6E-409C-BE32-E72D297353CC}">
              <c16:uniqueId val="{00000004-85C6-4908-8639-83C0BEFF5C6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8.4753613126252958E-2</c:v>
                </c:pt>
              </c:numCache>
            </c:numRef>
          </c:val>
          <c:extLst>
            <c:ext xmlns:c16="http://schemas.microsoft.com/office/drawing/2014/chart" uri="{C3380CC4-5D6E-409C-BE32-E72D297353CC}">
              <c16:uniqueId val="{00000005-85C6-4908-8639-83C0BEFF5C6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0.30400246057582603</c:v>
                </c:pt>
              </c:numCache>
            </c:numRef>
          </c:val>
          <c:extLst>
            <c:ext xmlns:c16="http://schemas.microsoft.com/office/drawing/2014/chart" uri="{C3380CC4-5D6E-409C-BE32-E72D297353CC}">
              <c16:uniqueId val="{00000006-85C6-4908-8639-83C0BEFF5C6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0.23866193420214188</c:v>
                </c:pt>
              </c:numCache>
            </c:numRef>
          </c:val>
          <c:extLst>
            <c:ext xmlns:c16="http://schemas.microsoft.com/office/drawing/2014/chart" uri="{C3380CC4-5D6E-409C-BE32-E72D297353CC}">
              <c16:uniqueId val="{00000007-85C6-4908-8639-83C0BEFF5C64}"/>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1.2903047198454201</c:v>
                </c:pt>
              </c:numCache>
            </c:numRef>
          </c:xVal>
          <c:yVal>
            <c:numLit>
              <c:formatCode>General</c:formatCode>
              <c:ptCount val="1"/>
              <c:pt idx="0">
                <c:v>1</c:v>
              </c:pt>
            </c:numLit>
          </c:yVal>
          <c:smooth val="0"/>
          <c:extLst>
            <c:ext xmlns:c16="http://schemas.microsoft.com/office/drawing/2014/chart" uri="{C3380CC4-5D6E-409C-BE32-E72D297353CC}">
              <c16:uniqueId val="{00000008-85C6-4908-8639-83C0BEFF5C6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5C6-4908-8639-83C0BEFF5C64}"/>
              </c:ext>
            </c:extLst>
          </c:dPt>
          <c:xVal>
            <c:numRef>
              <c:f>Sheet1!$B$12</c:f>
              <c:numCache>
                <c:formatCode>General</c:formatCode>
                <c:ptCount val="1"/>
                <c:pt idx="0">
                  <c:v>2.166042399085196</c:v>
                </c:pt>
              </c:numCache>
            </c:numRef>
          </c:xVal>
          <c:yVal>
            <c:numLit>
              <c:formatCode>General</c:formatCode>
              <c:ptCount val="1"/>
              <c:pt idx="0">
                <c:v>1</c:v>
              </c:pt>
            </c:numLit>
          </c:yVal>
          <c:smooth val="0"/>
          <c:extLst>
            <c:ext xmlns:c16="http://schemas.microsoft.com/office/drawing/2014/chart" uri="{C3380CC4-5D6E-409C-BE32-E72D297353CC}">
              <c16:uniqueId val="{0000000A-85C6-4908-8639-83C0BEFF5C64}"/>
            </c:ext>
          </c:extLst>
        </c:ser>
        <c:ser>
          <c:idx val="9"/>
          <c:order val="10"/>
          <c:tx>
            <c:v>label</c:v>
          </c:tx>
          <c:spPr>
            <a:ln w="25400" cap="rnd">
              <a:noFill/>
              <a:round/>
            </a:ln>
            <a:effectLst/>
          </c:spPr>
          <c:marker>
            <c:symbol val="none"/>
          </c:marker>
          <c:dLbls>
            <c:dLbl>
              <c:idx val="0"/>
              <c:tx>
                <c:rich>
                  <a:bodyPr/>
                  <a:lstStyle/>
                  <a:p>
                    <a:fld id="{7BF192D7-AB9C-49A6-A13D-EFF73E837F3A}" type="CELLRANGE">
                      <a:rPr lang="en-GB" smtClean="0"/>
                      <a:pPr/>
                      <a:t>[CELLRANGE]</a:t>
                    </a:fld>
                    <a:r>
                      <a:rPr lang="en-GB" dirty="0"/>
                      <a:t> </a:t>
                    </a:r>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5C6-4908-8639-83C0BEFF5C6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Q33_2. In the last 12 months, did your NHS mental health team give you any help or advice with finding support for… Finding or keeping work</c:v>
                  </c:pt>
                </c15:dlblRangeCache>
              </c15:datalabelsRange>
            </c:ext>
            <c:ext xmlns:c16="http://schemas.microsoft.com/office/drawing/2014/chart" uri="{C3380CC4-5D6E-409C-BE32-E72D297353CC}">
              <c16:uniqueId val="{0000000C-85C6-4908-8639-83C0BEFF5C64}"/>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3.453884919240942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0.2985154308058342</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9.9341080253569025E-2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1.0371067292736935</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9.9341080253569913E-2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0.35632619919528796</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0.21427383220310769</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3.6443681418484739</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General</c:formatCode>
                <c:ptCount val="1"/>
                <c:pt idx="0">
                  <c:v>4.370294794937192</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tx>
                <c:rich>
                  <a:bodyPr/>
                  <a:lstStyle/>
                  <a:p>
                    <a:fld id="{72FD9244-D246-4999-BBED-26583E8A134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Q33_1. In the last 12 months, did your NHS mental health team give you any help or advice with finding support for… Joining a group or taking part in an activity (e.g. art, sport etc)</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3.6784574820052351</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0.10121034626094394</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0.13086761218034493</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1.3662392324482502</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0.13086761218034582</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0.46940861451232507</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5.3345509472415564E-2</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4.1174642022667678</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General</c:formatCode>
                <c:ptCount val="1"/>
                <c:pt idx="0">
                  <c:v>4.5936550566706504</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tx>
                <c:rich>
                  <a:bodyPr/>
                  <a:lstStyle/>
                  <a:p>
                    <a:fld id="{17832762-F88D-4373-A489-89FE777EB994}"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 In the last 12 months, has your NHS mental health team supported you with your physical health needs?</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4724308203337769"/>
          <c:w val="0.74050409342017565"/>
          <c:h val="0.7377480588363605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4.9201129704969464</c:v>
                </c:pt>
              </c:numCache>
            </c:numRef>
          </c:val>
          <c:extLst>
            <c:ext xmlns:c16="http://schemas.microsoft.com/office/drawing/2014/chart" uri="{C3380CC4-5D6E-409C-BE32-E72D297353CC}">
              <c16:uniqueId val="{00000000-381C-48BE-8D5C-92D86AADD12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81C-48BE-8D5C-92D86AADD12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0.15519380068226596</c:v>
                </c:pt>
              </c:numCache>
            </c:numRef>
          </c:val>
          <c:extLst>
            <c:ext xmlns:c16="http://schemas.microsoft.com/office/drawing/2014/chart" uri="{C3380CC4-5D6E-409C-BE32-E72D297353CC}">
              <c16:uniqueId val="{00000002-381C-48BE-8D5C-92D86AADD12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0.129770013859277</c:v>
                </c:pt>
              </c:numCache>
            </c:numRef>
          </c:val>
          <c:extLst>
            <c:ext xmlns:c16="http://schemas.microsoft.com/office/drawing/2014/chart" uri="{C3380CC4-5D6E-409C-BE32-E72D297353CC}">
              <c16:uniqueId val="{00000003-381C-48BE-8D5C-92D86AADD12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1.354780462300849</c:v>
                </c:pt>
              </c:numCache>
            </c:numRef>
          </c:val>
          <c:extLst>
            <c:ext xmlns:c16="http://schemas.microsoft.com/office/drawing/2014/chart" uri="{C3380CC4-5D6E-409C-BE32-E72D297353CC}">
              <c16:uniqueId val="{00000004-381C-48BE-8D5C-92D86AADD12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0.129770013859277</c:v>
                </c:pt>
              </c:numCache>
            </c:numRef>
          </c:val>
          <c:extLst>
            <c:ext xmlns:c16="http://schemas.microsoft.com/office/drawing/2014/chart" uri="{C3380CC4-5D6E-409C-BE32-E72D297353CC}">
              <c16:uniqueId val="{00000005-381C-48BE-8D5C-92D86AADD12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0.2139905061978622</c:v>
                </c:pt>
              </c:numCache>
            </c:numRef>
          </c:val>
          <c:extLst>
            <c:ext xmlns:c16="http://schemas.microsoft.com/office/drawing/2014/chart" uri="{C3380CC4-5D6E-409C-BE32-E72D297353CC}">
              <c16:uniqueId val="{00000006-381C-48BE-8D5C-92D86AADD12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81C-48BE-8D5C-92D86AADD12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5.9044679007203138</c:v>
                </c:pt>
              </c:numCache>
            </c:numRef>
          </c:xVal>
          <c:yVal>
            <c:numLit>
              <c:formatCode>General</c:formatCode>
              <c:ptCount val="1"/>
              <c:pt idx="0">
                <c:v>1</c:v>
              </c:pt>
            </c:numLit>
          </c:yVal>
          <c:smooth val="0"/>
          <c:extLst>
            <c:ext xmlns:c16="http://schemas.microsoft.com/office/drawing/2014/chart" uri="{C3380CC4-5D6E-409C-BE32-E72D297353CC}">
              <c16:uniqueId val="{00000008-381C-48BE-8D5C-92D86AADD12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81C-48BE-8D5C-92D86AADD12D}"/>
              </c:ext>
            </c:extLst>
          </c:dPt>
          <c:xVal>
            <c:numRef>
              <c:f>Sheet1!$B$12</c:f>
              <c:numCache>
                <c:formatCode>General</c:formatCode>
                <c:ptCount val="1"/>
                <c:pt idx="0">
                  <c:v>5.8824670161889134</c:v>
                </c:pt>
              </c:numCache>
            </c:numRef>
          </c:xVal>
          <c:yVal>
            <c:numLit>
              <c:formatCode>General</c:formatCode>
              <c:ptCount val="1"/>
              <c:pt idx="0">
                <c:v>1</c:v>
              </c:pt>
            </c:numLit>
          </c:yVal>
          <c:smooth val="0"/>
          <c:extLst>
            <c:ext xmlns:c16="http://schemas.microsoft.com/office/drawing/2014/chart" uri="{C3380CC4-5D6E-409C-BE32-E72D297353CC}">
              <c16:uniqueId val="{0000000A-381C-48BE-8D5C-92D86AADD12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81C-48BE-8D5C-92D86AADD12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Have NHS mental health services involved a member of your family or someone else close to you as much as you would like?</c:v>
                  </c:pt>
                </c15:dlblRangeCache>
              </c15:datalabelsRange>
            </c:ext>
            <c:ext xmlns:c16="http://schemas.microsoft.com/office/drawing/2014/chart" uri="{C3380CC4-5D6E-409C-BE32-E72D297353CC}">
              <c16:uniqueId val="{0000000C-381C-48BE-8D5C-92D86AADD12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3.9440949781082071</c:v>
                </c:pt>
                <c:pt idx="1">
                  <c:v>4.2610480227977892</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4.153435927775619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4.3087886199501897</c:v>
                </c:pt>
                <c:pt idx="4">
                  <c:v>4.3929055977396736</c:v>
                </c:pt>
                <c:pt idx="5">
                  <c:v>4.4024290589593944</c:v>
                </c:pt>
                <c:pt idx="6">
                  <c:v>4.4551116001098858</c:v>
                </c:pt>
                <c:pt idx="7">
                  <c:v>4.4671140986416606</c:v>
                </c:pt>
                <c:pt idx="8">
                  <c:v>4.4977526056802102</c:v>
                </c:pt>
                <c:pt idx="9">
                  <c:v>4.5030809521814046</c:v>
                </c:pt>
                <c:pt idx="10">
                  <c:v>4.5330599790286517</c:v>
                </c:pt>
                <c:pt idx="11">
                  <c:v>4.5440750182964376</c:v>
                </c:pt>
                <c:pt idx="12">
                  <c:v>4.5540307765901566</c:v>
                </c:pt>
                <c:pt idx="13">
                  <c:v>4.5845018942958404</c:v>
                </c:pt>
                <c:pt idx="14">
                  <c:v>4.6183263300175303</c:v>
                </c:pt>
                <c:pt idx="15">
                  <c:v>4.6244085733340237</c:v>
                </c:pt>
                <c:pt idx="16">
                  <c:v>4.6416293484148241</c:v>
                </c:pt>
                <c:pt idx="17">
                  <c:v>4.6810565556520967</c:v>
                </c:pt>
                <c:pt idx="18">
                  <c:v>4.6927648893738292</c:v>
                </c:pt>
                <c:pt idx="19">
                  <c:v>4.6988784604905014</c:v>
                </c:pt>
                <c:pt idx="20">
                  <c:v>4.7350269313300952</c:v>
                </c:pt>
                <c:pt idx="21">
                  <c:v>4.7356805230109131</c:v>
                </c:pt>
                <c:pt idx="22">
                  <c:v>4.7372370859292872</c:v>
                </c:pt>
                <c:pt idx="23">
                  <c:v>4.780514004083904</c:v>
                </c:pt>
                <c:pt idx="24">
                  <c:v>4.7915752341164879</c:v>
                </c:pt>
                <c:pt idx="25">
                  <c:v>4.8156681747396899</c:v>
                </c:pt>
                <c:pt idx="26">
                  <c:v>4.823266375186261</c:v>
                </c:pt>
                <c:pt idx="27">
                  <c:v>4.8364818106927068</c:v>
                </c:pt>
                <c:pt idx="28">
                  <c:v>4.8791603720050096</c:v>
                </c:pt>
                <c:pt idx="29">
                  <c:v>4.9135548513238776</c:v>
                </c:pt>
                <c:pt idx="30">
                  <c:v>4.9229333343048864</c:v>
                </c:pt>
                <c:pt idx="31">
                  <c:v>4.936535942864209</c:v>
                </c:pt>
                <c:pt idx="32">
                  <c:v>4.9856448627294121</c:v>
                </c:pt>
                <c:pt idx="33">
                  <c:v>5.0110889899851001</c:v>
                </c:pt>
                <c:pt idx="34">
                  <c:v>5.0121662500911883</c:v>
                </c:pt>
                <c:pt idx="35">
                  <c:v>5.0295466554479731</c:v>
                </c:pt>
                <c:pt idx="36">
                  <c:v>5.0375824281226151</c:v>
                </c:pt>
                <c:pt idx="37">
                  <c:v>5.0718755317071418</c:v>
                </c:pt>
                <c:pt idx="38">
                  <c:v>5.087360896715742</c:v>
                </c:pt>
                <c:pt idx="39">
                  <c:v>5.1486960453920254</c:v>
                </c:pt>
                <c:pt idx="40">
                  <c:v>5.1576445580613646</c:v>
                </c:pt>
                <c:pt idx="41">
                  <c:v>5.1724142706886989</c:v>
                </c:pt>
                <c:pt idx="42">
                  <c:v>5.2032354317384151</c:v>
                </c:pt>
                <c:pt idx="43">
                  <c:v>5.2045557816112513</c:v>
                </c:pt>
                <c:pt idx="44">
                  <c:v>5.3879816172179398</c:v>
                </c:pt>
                <c:pt idx="45">
                  <c:v>5.4107147283341881</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5.4769417684011268</c:v>
                </c:pt>
                <c:pt idx="47">
                  <c:v>5.67996294759031</c:v>
                </c:pt>
                <c:pt idx="48">
                  <c:v>5.7205292393697622</c:v>
                </c:pt>
                <c:pt idx="49">
                  <c:v>5.7719954532465039</c:v>
                </c:pt>
                <c:pt idx="50">
                  <c:v>#N/A</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5.7548027722121109</c:v>
                </c:pt>
                <c:pt idx="51">
                  <c:v>5.9229381656946716</c:v>
                </c:pt>
                <c:pt idx="52">
                  <c:v>5.9241992379369837</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4.7350269313300952</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3.8223315878941531</c:v>
                </c:pt>
              </c:numCache>
            </c:numRef>
          </c:val>
          <c:extLst>
            <c:ext xmlns:c16="http://schemas.microsoft.com/office/drawing/2014/chart" uri="{C3380CC4-5D6E-409C-BE32-E72D297353CC}">
              <c16:uniqueId val="{00000000-2B0F-44F9-9E1F-A339E6F9C84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0.14958723703572296</c:v>
                </c:pt>
              </c:numCache>
            </c:numRef>
          </c:val>
          <c:extLst>
            <c:ext xmlns:c16="http://schemas.microsoft.com/office/drawing/2014/chart" uri="{C3380CC4-5D6E-409C-BE32-E72D297353CC}">
              <c16:uniqueId val="{00000001-2B0F-44F9-9E1F-A339E6F9C84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0.49348589897298734</c:v>
                </c:pt>
              </c:numCache>
            </c:numRef>
          </c:val>
          <c:extLst>
            <c:ext xmlns:c16="http://schemas.microsoft.com/office/drawing/2014/chart" uri="{C3380CC4-5D6E-409C-BE32-E72D297353CC}">
              <c16:uniqueId val="{00000002-2B0F-44F9-9E1F-A339E6F9C84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0.13758017907353626</c:v>
                </c:pt>
              </c:numCache>
            </c:numRef>
          </c:val>
          <c:extLst>
            <c:ext xmlns:c16="http://schemas.microsoft.com/office/drawing/2014/chart" uri="{C3380CC4-5D6E-409C-BE32-E72D297353CC}">
              <c16:uniqueId val="{00000003-2B0F-44F9-9E1F-A339E6F9C84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1.4363174747812106</c:v>
                </c:pt>
              </c:numCache>
            </c:numRef>
          </c:val>
          <c:extLst>
            <c:ext xmlns:c16="http://schemas.microsoft.com/office/drawing/2014/chart" uri="{C3380CC4-5D6E-409C-BE32-E72D297353CC}">
              <c16:uniqueId val="{00000004-2B0F-44F9-9E1F-A339E6F9C84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0.13758017907353715</c:v>
                </c:pt>
              </c:numCache>
            </c:numRef>
          </c:val>
          <c:extLst>
            <c:ext xmlns:c16="http://schemas.microsoft.com/office/drawing/2014/chart" uri="{C3380CC4-5D6E-409C-BE32-E72D297353CC}">
              <c16:uniqueId val="{00000005-2B0F-44F9-9E1F-A339E6F9C84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0.4929626046372757</c:v>
                </c:pt>
              </c:numCache>
            </c:numRef>
          </c:val>
          <c:extLst>
            <c:ext xmlns:c16="http://schemas.microsoft.com/office/drawing/2014/chart" uri="{C3380CC4-5D6E-409C-BE32-E72D297353CC}">
              <c16:uniqueId val="{00000006-2B0F-44F9-9E1F-A339E6F9C84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B0F-44F9-9E1F-A339E6F9C84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4.7169766949254566</c:v>
                </c:pt>
              </c:numCache>
            </c:numRef>
          </c:xVal>
          <c:yVal>
            <c:numLit>
              <c:formatCode>General</c:formatCode>
              <c:ptCount val="1"/>
              <c:pt idx="0">
                <c:v>1</c:v>
              </c:pt>
            </c:numLit>
          </c:yVal>
          <c:smooth val="0"/>
          <c:extLst>
            <c:ext xmlns:c16="http://schemas.microsoft.com/office/drawing/2014/chart" uri="{C3380CC4-5D6E-409C-BE32-E72D297353CC}">
              <c16:uniqueId val="{00000008-2B0F-44F9-9E1F-A339E6F9C84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B0F-44F9-9E1F-A339E6F9C847}"/>
              </c:ext>
            </c:extLst>
          </c:dPt>
          <c:xVal>
            <c:numRef>
              <c:f>Sheet1!$B$12</c:f>
              <c:numCache>
                <c:formatCode>General</c:formatCode>
                <c:ptCount val="1"/>
                <c:pt idx="0">
                  <c:v>5.3211436403670049</c:v>
                </c:pt>
              </c:numCache>
            </c:numRef>
          </c:xVal>
          <c:yVal>
            <c:numLit>
              <c:formatCode>General</c:formatCode>
              <c:ptCount val="1"/>
              <c:pt idx="0">
                <c:v>1</c:v>
              </c:pt>
            </c:numLit>
          </c:yVal>
          <c:smooth val="0"/>
          <c:extLst>
            <c:ext xmlns:c16="http://schemas.microsoft.com/office/drawing/2014/chart" uri="{C3380CC4-5D6E-409C-BE32-E72D297353CC}">
              <c16:uniqueId val="{0000000A-2B0F-44F9-9E1F-A339E6F9C847}"/>
            </c:ext>
          </c:extLst>
        </c:ser>
        <c:ser>
          <c:idx val="9"/>
          <c:order val="10"/>
          <c:tx>
            <c:v>label</c:v>
          </c:tx>
          <c:spPr>
            <a:ln w="25400" cap="rnd">
              <a:noFill/>
              <a:round/>
            </a:ln>
            <a:effectLst/>
          </c:spPr>
          <c:marker>
            <c:symbol val="none"/>
          </c:marker>
          <c:dLbls>
            <c:dLbl>
              <c:idx val="0"/>
              <c:tx>
                <c:rich>
                  <a:bodyPr/>
                  <a:lstStyle/>
                  <a:p>
                    <a:fld id="{5833D1D2-9875-4E74-8A8F-06DC3F8CE52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B0F-44F9-9E1F-A339E6F9C84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Do you feel the support provided meets your needs?</c:v>
                  </c:pt>
                </c15:dlblRangeCache>
              </c15:datalabelsRange>
            </c:ext>
            <c:ext xmlns:c16="http://schemas.microsoft.com/office/drawing/2014/chart" uri="{C3380CC4-5D6E-409C-BE32-E72D297353CC}">
              <c16:uniqueId val="{0000000C-2B0F-44F9-9E1F-A339E6F9C84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58780338568226"/>
          <c:y val="0.10453446527034407"/>
          <c:w val="0.53168862601128564"/>
          <c:h val="0.82361103548772951"/>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ED7D31"/>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FF7C80"/>
              </a:solidFill>
              <a:ln w="19050">
                <a:noFill/>
              </a:ln>
              <a:effectLst/>
            </c:spPr>
            <c:extLst>
              <c:ext xmlns:c16="http://schemas.microsoft.com/office/drawing/2014/chart" uri="{C3380CC4-5D6E-409C-BE32-E72D297353CC}">
                <c16:uniqueId val="{00000008-D7DD-412B-AB36-5BBB5D66BE07}"/>
              </c:ext>
            </c:extLst>
          </c:dPt>
          <c:dPt>
            <c:idx val="5"/>
            <c:invertIfNegative val="0"/>
            <c:bubble3D val="0"/>
            <c:spPr>
              <a:solidFill>
                <a:srgbClr val="00CC66"/>
              </a:solidFill>
              <a:ln w="19050">
                <a:noFill/>
              </a:ln>
              <a:effectLst/>
            </c:spPr>
            <c:extLst>
              <c:ext xmlns:c16="http://schemas.microsoft.com/office/drawing/2014/chart" uri="{C3380CC4-5D6E-409C-BE32-E72D297353CC}">
                <c16:uniqueId val="{0000000D-D9E9-48C8-A20B-02312E457D06}"/>
              </c:ext>
            </c:extLst>
          </c:dPt>
          <c:dPt>
            <c:idx val="6"/>
            <c:invertIfNegative val="0"/>
            <c:bubble3D val="0"/>
            <c:spPr>
              <a:solidFill>
                <a:srgbClr val="CC9900"/>
              </a:solidFill>
              <a:ln w="19050">
                <a:noFill/>
              </a:ln>
              <a:effectLst/>
            </c:spPr>
            <c:extLst>
              <c:ext xmlns:c16="http://schemas.microsoft.com/office/drawing/2014/chart" uri="{C3380CC4-5D6E-409C-BE32-E72D297353CC}">
                <c16:uniqueId val="{0000000C-D9E9-48C8-A20B-02312E457D06}"/>
              </c:ext>
            </c:extLst>
          </c:dPt>
          <c:dPt>
            <c:idx val="7"/>
            <c:invertIfNegative val="0"/>
            <c:bubble3D val="0"/>
            <c:spPr>
              <a:solidFill>
                <a:srgbClr val="FF0066"/>
              </a:solidFill>
              <a:ln w="19050">
                <a:noFill/>
              </a:ln>
              <a:effectLst/>
            </c:spPr>
            <c:extLst>
              <c:ext xmlns:c16="http://schemas.microsoft.com/office/drawing/2014/chart" uri="{C3380CC4-5D6E-409C-BE32-E72D297353CC}">
                <c16:uniqueId val="{0000000B-D9E9-48C8-A20B-02312E457D06}"/>
              </c:ext>
            </c:extLst>
          </c:dPt>
          <c:dPt>
            <c:idx val="8"/>
            <c:invertIfNegative val="0"/>
            <c:bubble3D val="0"/>
            <c:extLst>
              <c:ext xmlns:c16="http://schemas.microsoft.com/office/drawing/2014/chart" uri="{C3380CC4-5D6E-409C-BE32-E72D297353CC}">
                <c16:uniqueId val="{0000000A-D9E9-48C8-A20B-02312E457D0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I would prefer not to say</c:v>
                </c:pt>
              </c:strCache>
            </c:strRef>
          </c:cat>
          <c:val>
            <c:numRef>
              <c:f>Feuil1!$B$2:$B$10</c:f>
              <c:numCache>
                <c:formatCode>0%</c:formatCode>
                <c:ptCount val="9"/>
                <c:pt idx="0">
                  <c:v>0.40277777777777779</c:v>
                </c:pt>
                <c:pt idx="1">
                  <c:v>3.472222222222222E-3</c:v>
                </c:pt>
                <c:pt idx="2">
                  <c:v>0.51041666666666652</c:v>
                </c:pt>
                <c:pt idx="3">
                  <c:v>0</c:v>
                </c:pt>
                <c:pt idx="4">
                  <c:v>0</c:v>
                </c:pt>
                <c:pt idx="5">
                  <c:v>3.472222222222222E-3</c:v>
                </c:pt>
                <c:pt idx="6">
                  <c:v>0</c:v>
                </c:pt>
                <c:pt idx="7">
                  <c:v>3.8194444444444448E-2</c:v>
                </c:pt>
                <c:pt idx="8">
                  <c:v>4.1666666666666657E-2</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3.6805028640913431</c:v>
                </c:pt>
              </c:numCache>
            </c:numRef>
          </c:val>
          <c:extLst>
            <c:ext xmlns:c16="http://schemas.microsoft.com/office/drawing/2014/chart" uri="{C3380CC4-5D6E-409C-BE32-E72D297353CC}">
              <c16:uniqueId val="{00000000-2956-45EB-8313-0C32103A54E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956-45EB-8313-0C32103A54E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9.5199309849848035E-2</c:v>
                </c:pt>
              </c:numCache>
            </c:numRef>
          </c:val>
          <c:extLst>
            <c:ext xmlns:c16="http://schemas.microsoft.com/office/drawing/2014/chart" uri="{C3380CC4-5D6E-409C-BE32-E72D297353CC}">
              <c16:uniqueId val="{00000002-2956-45EB-8313-0C32103A54E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0.11267247531822289</c:v>
                </c:pt>
              </c:numCache>
            </c:numRef>
          </c:val>
          <c:extLst>
            <c:ext xmlns:c16="http://schemas.microsoft.com/office/drawing/2014/chart" uri="{C3380CC4-5D6E-409C-BE32-E72D297353CC}">
              <c16:uniqueId val="{00000003-2956-45EB-8313-0C32103A54E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1.1762845950354457</c:v>
                </c:pt>
              </c:numCache>
            </c:numRef>
          </c:val>
          <c:extLst>
            <c:ext xmlns:c16="http://schemas.microsoft.com/office/drawing/2014/chart" uri="{C3380CC4-5D6E-409C-BE32-E72D297353CC}">
              <c16:uniqueId val="{00000004-2956-45EB-8313-0C32103A54E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0.11267247531822289</c:v>
                </c:pt>
              </c:numCache>
            </c:numRef>
          </c:val>
          <c:extLst>
            <c:ext xmlns:c16="http://schemas.microsoft.com/office/drawing/2014/chart" uri="{C3380CC4-5D6E-409C-BE32-E72D297353CC}">
              <c16:uniqueId val="{00000005-2956-45EB-8313-0C32103A54E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0.40414453699908215</c:v>
                </c:pt>
              </c:numCache>
            </c:numRef>
          </c:val>
          <c:extLst>
            <c:ext xmlns:c16="http://schemas.microsoft.com/office/drawing/2014/chart" uri="{C3380CC4-5D6E-409C-BE32-E72D297353CC}">
              <c16:uniqueId val="{00000006-2956-45EB-8313-0C32103A54E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3.1616254858448656E-3</c:v>
                </c:pt>
              </c:numCache>
            </c:numRef>
          </c:val>
          <c:extLst>
            <c:ext xmlns:c16="http://schemas.microsoft.com/office/drawing/2014/chart" uri="{C3380CC4-5D6E-409C-BE32-E72D297353CC}">
              <c16:uniqueId val="{00000007-2956-45EB-8313-0C32103A54E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4.7530771677347348</c:v>
                </c:pt>
              </c:numCache>
            </c:numRef>
          </c:xVal>
          <c:yVal>
            <c:numLit>
              <c:formatCode>General</c:formatCode>
              <c:ptCount val="1"/>
              <c:pt idx="0">
                <c:v>1</c:v>
              </c:pt>
            </c:numLit>
          </c:yVal>
          <c:smooth val="0"/>
          <c:extLst>
            <c:ext xmlns:c16="http://schemas.microsoft.com/office/drawing/2014/chart" uri="{C3380CC4-5D6E-409C-BE32-E72D297353CC}">
              <c16:uniqueId val="{00000008-2956-45EB-8313-0C32103A54E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956-45EB-8313-0C32103A54ED}"/>
              </c:ext>
            </c:extLst>
          </c:dPt>
          <c:xVal>
            <c:numRef>
              <c:f>Sheet1!$B$12</c:f>
              <c:numCache>
                <c:formatCode>General</c:formatCode>
                <c:ptCount val="1"/>
                <c:pt idx="0">
                  <c:v>4.4765169467771369</c:v>
                </c:pt>
              </c:numCache>
            </c:numRef>
          </c:xVal>
          <c:yVal>
            <c:numLit>
              <c:formatCode>General</c:formatCode>
              <c:ptCount val="1"/>
              <c:pt idx="0">
                <c:v>1</c:v>
              </c:pt>
            </c:numLit>
          </c:yVal>
          <c:smooth val="0"/>
          <c:extLst>
            <c:ext xmlns:c16="http://schemas.microsoft.com/office/drawing/2014/chart" uri="{C3380CC4-5D6E-409C-BE32-E72D297353CC}">
              <c16:uniqueId val="{0000000A-2956-45EB-8313-0C32103A54E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6FD88610-3729-4BCD-839F-DA41754FD677}" type="CELLRANGE">
                      <a:rPr lang="en-GB" smtClean="0"/>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956-45EB-8313-0C32103A54E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Has your NHS mental health team asked if you need support to access your care and treatment?</c:v>
                  </c:pt>
                </c15:dlblRangeCache>
              </c15:datalabelsRange>
            </c:ext>
            <c:ext xmlns:c16="http://schemas.microsoft.com/office/drawing/2014/chart" uri="{C3380CC4-5D6E-409C-BE32-E72D297353CC}">
              <c16:uniqueId val="{0000000C-2956-45EB-8313-0C32103A54E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3F16-44E9-8B78-499D629311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7.0671126939242201</c:v>
                </c:pt>
                <c:pt idx="1">
                  <c:v>7.343206748799302</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3F16-44E9-8B78-499D629311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7.3962415751436339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3F16-44E9-8B78-499D629311C3}"/>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7.549214049894081</c:v>
                </c:pt>
                <c:pt idx="4">
                  <c:v>7.5501347619484562</c:v>
                </c:pt>
                <c:pt idx="5">
                  <c:v>7.6044557387860996</c:v>
                </c:pt>
                <c:pt idx="6">
                  <c:v>7.6139497414902522</c:v>
                </c:pt>
                <c:pt idx="7">
                  <c:v>7.6457364435897182</c:v>
                </c:pt>
                <c:pt idx="8">
                  <c:v>7.6538831603851971</c:v>
                </c:pt>
                <c:pt idx="9">
                  <c:v>7.6760230380678838</c:v>
                </c:pt>
                <c:pt idx="10">
                  <c:v>7.6991594120127091</c:v>
                </c:pt>
                <c:pt idx="11">
                  <c:v>7.7084845878378818</c:v>
                </c:pt>
                <c:pt idx="12">
                  <c:v>7.7112100980319571</c:v>
                </c:pt>
                <c:pt idx="13">
                  <c:v>7.7134284313418497</c:v>
                </c:pt>
                <c:pt idx="14">
                  <c:v>7.7313074336306427</c:v>
                </c:pt>
                <c:pt idx="15">
                  <c:v>7.7351619276610064</c:v>
                </c:pt>
                <c:pt idx="16">
                  <c:v>7.7417653023197754</c:v>
                </c:pt>
                <c:pt idx="17">
                  <c:v>7.7647929469553434</c:v>
                </c:pt>
                <c:pt idx="18">
                  <c:v>7.773231261013545</c:v>
                </c:pt>
                <c:pt idx="19">
                  <c:v>7.7750130802862509</c:v>
                </c:pt>
                <c:pt idx="20">
                  <c:v>7.7991732249454264</c:v>
                </c:pt>
                <c:pt idx="21">
                  <c:v>7.7992362822609902</c:v>
                </c:pt>
                <c:pt idx="22">
                  <c:v>7.8129303142711004</c:v>
                </c:pt>
                <c:pt idx="23">
                  <c:v>7.8191109345261882</c:v>
                </c:pt>
                <c:pt idx="24">
                  <c:v>7.844792993209353</c:v>
                </c:pt>
                <c:pt idx="25">
                  <c:v>7.8551990180594959</c:v>
                </c:pt>
                <c:pt idx="26">
                  <c:v>7.9110562738552694</c:v>
                </c:pt>
                <c:pt idx="27">
                  <c:v>7.9265000467426523</c:v>
                </c:pt>
                <c:pt idx="28">
                  <c:v>7.9288341651220016</c:v>
                </c:pt>
                <c:pt idx="29">
                  <c:v>7.962863481280964</c:v>
                </c:pt>
                <c:pt idx="30">
                  <c:v>7.9744335791526746</c:v>
                </c:pt>
                <c:pt idx="31">
                  <c:v>7.9814638170993639</c:v>
                </c:pt>
                <c:pt idx="32">
                  <c:v>7.9940456143710996</c:v>
                </c:pt>
                <c:pt idx="33">
                  <c:v>8.0121668962038779</c:v>
                </c:pt>
                <c:pt idx="34">
                  <c:v>8.0132528293731795</c:v>
                </c:pt>
                <c:pt idx="35">
                  <c:v>8.0285943804782036</c:v>
                </c:pt>
                <c:pt idx="36">
                  <c:v>8.0618240266250911</c:v>
                </c:pt>
                <c:pt idx="37">
                  <c:v>8.0624531350852635</c:v>
                </c:pt>
                <c:pt idx="38">
                  <c:v>8.06270921743595</c:v>
                </c:pt>
                <c:pt idx="39">
                  <c:v>8.0725484733542494</c:v>
                </c:pt>
                <c:pt idx="40">
                  <c:v>8.1171676208266952</c:v>
                </c:pt>
                <c:pt idx="41">
                  <c:v>8.146104217551585</c:v>
                </c:pt>
                <c:pt idx="42">
                  <c:v>8.1775167451578525</c:v>
                </c:pt>
                <c:pt idx="43">
                  <c:v>8.186483253886788</c:v>
                </c:pt>
                <c:pt idx="44">
                  <c:v>8.1982037524978679</c:v>
                </c:pt>
                <c:pt idx="45">
                  <c:v>8.2110452673811949</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3F16-44E9-8B78-499D629311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8.28734809935359</c:v>
                </c:pt>
                <c:pt idx="47">
                  <c:v>8.3240252306886102</c:v>
                </c:pt>
                <c:pt idx="48">
                  <c:v>8.36043833654068</c:v>
                </c:pt>
                <c:pt idx="49">
                  <c:v>8.3708509246229834</c:v>
                </c:pt>
                <c:pt idx="50">
                  <c:v>8.4521501930555232</c:v>
                </c:pt>
                <c:pt idx="51">
                  <c:v>#N/A</c:v>
                </c:pt>
                <c:pt idx="52">
                  <c:v>#N/A</c:v>
                </c:pt>
              </c:numCache>
            </c:numRef>
          </c:val>
          <c:extLst>
            <c:ext xmlns:c16="http://schemas.microsoft.com/office/drawing/2014/chart" uri="{C3380CC4-5D6E-409C-BE32-E72D297353CC}">
              <c16:uniqueId val="{00000004-3F16-44E9-8B78-499D629311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8.4438287581310192</c:v>
                </c:pt>
                <c:pt idx="52">
                  <c:v>8.4514189126627777</c:v>
                </c:pt>
              </c:numCache>
            </c:numRef>
          </c:val>
          <c:extLst>
            <c:ext xmlns:c16="http://schemas.microsoft.com/office/drawing/2014/chart" uri="{C3380CC4-5D6E-409C-BE32-E72D297353CC}">
              <c16:uniqueId val="{00000005-3F16-44E9-8B78-499D629311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3F16-44E9-8B78-499D629311C3}"/>
            </c:ext>
          </c:extLst>
        </c:ser>
        <c:dLbls>
          <c:showLegendKey val="0"/>
          <c:showVal val="0"/>
          <c:showCatName val="0"/>
          <c:showSerName val="0"/>
          <c:showPercent val="0"/>
          <c:showBubbleSize val="0"/>
        </c:dLbls>
        <c:gapWidth val="50"/>
        <c:overlap val="100"/>
        <c:axId val="904168768"/>
        <c:axId val="9041693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7.8191109345261882</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3F16-44E9-8B78-499D629311C3}"/>
            </c:ext>
          </c:extLst>
        </c:ser>
        <c:dLbls>
          <c:showLegendKey val="0"/>
          <c:showVal val="0"/>
          <c:showCatName val="0"/>
          <c:showSerName val="0"/>
          <c:showPercent val="0"/>
          <c:showBubbleSize val="0"/>
        </c:dLbls>
        <c:gapWidth val="0"/>
        <c:overlap val="-100"/>
        <c:axId val="904162240"/>
        <c:axId val="904169856"/>
      </c:barChart>
      <c:catAx>
        <c:axId val="904168768"/>
        <c:scaling>
          <c:orientation val="minMax"/>
        </c:scaling>
        <c:delete val="1"/>
        <c:axPos val="b"/>
        <c:numFmt formatCode="General" sourceLinked="1"/>
        <c:majorTickMark val="none"/>
        <c:minorTickMark val="none"/>
        <c:tickLblPos val="nextTo"/>
        <c:crossAx val="904169312"/>
        <c:crosses val="autoZero"/>
        <c:auto val="1"/>
        <c:lblAlgn val="ctr"/>
        <c:lblOffset val="100"/>
        <c:noMultiLvlLbl val="0"/>
      </c:catAx>
      <c:valAx>
        <c:axId val="9041693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68768"/>
        <c:crosses val="autoZero"/>
        <c:crossBetween val="between"/>
      </c:valAx>
      <c:valAx>
        <c:axId val="90416985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2240"/>
        <c:crosses val="max"/>
        <c:crossBetween val="between"/>
      </c:valAx>
      <c:catAx>
        <c:axId val="904162240"/>
        <c:scaling>
          <c:orientation val="minMax"/>
        </c:scaling>
        <c:delete val="1"/>
        <c:axPos val="b"/>
        <c:numFmt formatCode="General" sourceLinked="1"/>
        <c:majorTickMark val="out"/>
        <c:minorTickMark val="none"/>
        <c:tickLblPos val="nextTo"/>
        <c:crossAx val="90416985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7.0266257470862161</c:v>
                </c:pt>
              </c:numCache>
            </c:numRef>
          </c:val>
          <c:extLst>
            <c:ext xmlns:c16="http://schemas.microsoft.com/office/drawing/2014/chart" uri="{C3380CC4-5D6E-409C-BE32-E72D297353CC}">
              <c16:uniqueId val="{00000000-7655-4CC5-9AFB-731CB2EE4A3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0.1615336306510855</c:v>
                </c:pt>
              </c:numCache>
            </c:numRef>
          </c:val>
          <c:extLst>
            <c:ext xmlns:c16="http://schemas.microsoft.com/office/drawing/2014/chart" uri="{C3380CC4-5D6E-409C-BE32-E72D297353CC}">
              <c16:uniqueId val="{00000001-7655-4CC5-9AFB-731CB2EE4A3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0.24919145000826148</c:v>
                </c:pt>
              </c:numCache>
            </c:numRef>
          </c:val>
          <c:extLst>
            <c:ext xmlns:c16="http://schemas.microsoft.com/office/drawing/2014/chart" uri="{C3380CC4-5D6E-409C-BE32-E72D297353CC}">
              <c16:uniqueId val="{00000002-7655-4CC5-9AFB-731CB2EE4A3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6.9472713175958489E-2</c:v>
                </c:pt>
              </c:numCache>
            </c:numRef>
          </c:val>
          <c:extLst>
            <c:ext xmlns:c16="http://schemas.microsoft.com/office/drawing/2014/chart" uri="{C3380CC4-5D6E-409C-BE32-E72D297353CC}">
              <c16:uniqueId val="{00000003-7655-4CC5-9AFB-731CB2EE4A3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0.72528523096163688</c:v>
                </c:pt>
              </c:numCache>
            </c:numRef>
          </c:val>
          <c:extLst>
            <c:ext xmlns:c16="http://schemas.microsoft.com/office/drawing/2014/chart" uri="{C3380CC4-5D6E-409C-BE32-E72D297353CC}">
              <c16:uniqueId val="{00000004-7655-4CC5-9AFB-731CB2EE4A3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6.9472713175958489E-2</c:v>
                </c:pt>
              </c:numCache>
            </c:numRef>
          </c:val>
          <c:extLst>
            <c:ext xmlns:c16="http://schemas.microsoft.com/office/drawing/2014/chart" uri="{C3380CC4-5D6E-409C-BE32-E72D297353CC}">
              <c16:uniqueId val="{00000005-7655-4CC5-9AFB-731CB2EE4A3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0.12741211918183026</c:v>
                </c:pt>
              </c:numCache>
            </c:numRef>
          </c:val>
          <c:extLst>
            <c:ext xmlns:c16="http://schemas.microsoft.com/office/drawing/2014/chart" uri="{C3380CC4-5D6E-409C-BE32-E72D297353CC}">
              <c16:uniqueId val="{00000006-7655-4CC5-9AFB-731CB2EE4A3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655-4CC5-9AFB-731CB2EE4A35}"/>
            </c:ext>
          </c:extLst>
        </c:ser>
        <c:dLbls>
          <c:showLegendKey val="0"/>
          <c:showVal val="0"/>
          <c:showCatName val="0"/>
          <c:showSerName val="0"/>
          <c:showPercent val="0"/>
          <c:showBubbleSize val="0"/>
        </c:dLbls>
        <c:gapWidth val="0"/>
        <c:overlap val="100"/>
        <c:axId val="904164960"/>
        <c:axId val="90416659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7.7627495242522322</c:v>
                </c:pt>
              </c:numCache>
            </c:numRef>
          </c:xVal>
          <c:yVal>
            <c:numLit>
              <c:formatCode>General</c:formatCode>
              <c:ptCount val="1"/>
              <c:pt idx="0">
                <c:v>1</c:v>
              </c:pt>
            </c:numLit>
          </c:yVal>
          <c:smooth val="0"/>
          <c:extLst>
            <c:ext xmlns:c16="http://schemas.microsoft.com/office/drawing/2014/chart" uri="{C3380CC4-5D6E-409C-BE32-E72D297353CC}">
              <c16:uniqueId val="{00000008-7655-4CC5-9AFB-731CB2EE4A3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655-4CC5-9AFB-731CB2EE4A35}"/>
              </c:ext>
            </c:extLst>
          </c:dPt>
          <c:xVal>
            <c:numRef>
              <c:f>Sheet1!$B$12</c:f>
              <c:numCache>
                <c:formatCode>General</c:formatCode>
                <c:ptCount val="1"/>
                <c:pt idx="0">
                  <c:v>7.86946615640234</c:v>
                </c:pt>
              </c:numCache>
            </c:numRef>
          </c:xVal>
          <c:yVal>
            <c:numLit>
              <c:formatCode>General</c:formatCode>
              <c:ptCount val="1"/>
              <c:pt idx="0">
                <c:v>1</c:v>
              </c:pt>
            </c:numLit>
          </c:yVal>
          <c:smooth val="0"/>
          <c:extLst>
            <c:ext xmlns:c16="http://schemas.microsoft.com/office/drawing/2014/chart" uri="{C3380CC4-5D6E-409C-BE32-E72D297353CC}">
              <c16:uniqueId val="{0000000A-7655-4CC5-9AFB-731CB2EE4A35}"/>
            </c:ext>
          </c:extLst>
        </c:ser>
        <c:ser>
          <c:idx val="9"/>
          <c:order val="10"/>
          <c:tx>
            <c:v>label</c:v>
          </c:tx>
          <c:spPr>
            <a:ln w="25400" cap="rnd">
              <a:noFill/>
              <a:round/>
            </a:ln>
            <a:effectLst/>
          </c:spPr>
          <c:marker>
            <c:symbol val="none"/>
          </c:marker>
          <c:dLbls>
            <c:dLbl>
              <c:idx val="0"/>
              <c:tx>
                <c:rich>
                  <a:bodyPr/>
                  <a:lstStyle/>
                  <a:p>
                    <a:fld id="{26957DEC-AC81-4AEF-9529-8BEA016BA85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655-4CC5-9AFB-731CB2EE4A3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Overall, in the last 12 months, did you feel that you were treated with respect and dignity by NHS mental health services?</c:v>
                  </c:pt>
                </c15:dlblRangeCache>
              </c15:datalabelsRange>
            </c:ext>
            <c:ext xmlns:c16="http://schemas.microsoft.com/office/drawing/2014/chart" uri="{C3380CC4-5D6E-409C-BE32-E72D297353CC}">
              <c16:uniqueId val="{0000000C-7655-4CC5-9AFB-731CB2EE4A35}"/>
            </c:ext>
          </c:extLst>
        </c:ser>
        <c:dLbls>
          <c:showLegendKey val="0"/>
          <c:showVal val="0"/>
          <c:showCatName val="0"/>
          <c:showSerName val="0"/>
          <c:showPercent val="0"/>
          <c:showBubbleSize val="0"/>
        </c:dLbls>
        <c:axId val="904168224"/>
        <c:axId val="904163328"/>
      </c:scatterChart>
      <c:catAx>
        <c:axId val="904164960"/>
        <c:scaling>
          <c:orientation val="minMax"/>
        </c:scaling>
        <c:delete val="1"/>
        <c:axPos val="l"/>
        <c:numFmt formatCode="General" sourceLinked="1"/>
        <c:majorTickMark val="out"/>
        <c:minorTickMark val="none"/>
        <c:tickLblPos val="nextTo"/>
        <c:crossAx val="904166592"/>
        <c:crosses val="autoZero"/>
        <c:auto val="1"/>
        <c:lblAlgn val="ctr"/>
        <c:lblOffset val="100"/>
        <c:noMultiLvlLbl val="0"/>
      </c:catAx>
      <c:valAx>
        <c:axId val="904166592"/>
        <c:scaling>
          <c:orientation val="minMax"/>
          <c:min val="1"/>
        </c:scaling>
        <c:delete val="1"/>
        <c:axPos val="b"/>
        <c:numFmt formatCode="General" sourceLinked="1"/>
        <c:majorTickMark val="none"/>
        <c:minorTickMark val="none"/>
        <c:tickLblPos val="nextTo"/>
        <c:crossAx val="904164960"/>
        <c:crosses val="autoZero"/>
        <c:crossBetween val="between"/>
      </c:valAx>
      <c:valAx>
        <c:axId val="904163328"/>
        <c:scaling>
          <c:orientation val="minMax"/>
          <c:min val="0"/>
        </c:scaling>
        <c:delete val="1"/>
        <c:axPos val="r"/>
        <c:numFmt formatCode="#;;0" sourceLinked="0"/>
        <c:majorTickMark val="out"/>
        <c:minorTickMark val="none"/>
        <c:tickLblPos val="nextTo"/>
        <c:crossAx val="904168224"/>
        <c:crosses val="max"/>
        <c:crossBetween val="midCat"/>
        <c:majorUnit val="1"/>
      </c:valAx>
      <c:valAx>
        <c:axId val="90416822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416332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7.1075996407622242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2.1592982313833886E-3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0.30576876945482923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8.5246046835863787E-2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0.88995658786667331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8.5246046835864675E-2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0.14078443947040498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1488"/>
        <c:axId val="9041742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7.8754723448001451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7.9457520492176377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24FA403A-59F2-4F63-9518-47F5285810C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Did your NHS mental health team treat you with care and compassion?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6384"/>
        <c:axId val="904170944"/>
      </c:scatterChart>
      <c:catAx>
        <c:axId val="904171488"/>
        <c:scaling>
          <c:orientation val="minMax"/>
        </c:scaling>
        <c:delete val="1"/>
        <c:axPos val="l"/>
        <c:numFmt formatCode="General" sourceLinked="1"/>
        <c:majorTickMark val="out"/>
        <c:minorTickMark val="none"/>
        <c:tickLblPos val="nextTo"/>
        <c:crossAx val="904174208"/>
        <c:crosses val="autoZero"/>
        <c:auto val="1"/>
        <c:lblAlgn val="ctr"/>
        <c:lblOffset val="100"/>
        <c:noMultiLvlLbl val="0"/>
      </c:catAx>
      <c:valAx>
        <c:axId val="904174208"/>
        <c:scaling>
          <c:orientation val="minMax"/>
          <c:min val="1"/>
        </c:scaling>
        <c:delete val="1"/>
        <c:axPos val="b"/>
        <c:numFmt formatCode="General" sourceLinked="1"/>
        <c:majorTickMark val="none"/>
        <c:minorTickMark val="none"/>
        <c:tickLblPos val="nextTo"/>
        <c:crossAx val="904171488"/>
        <c:crosses val="autoZero"/>
        <c:crossBetween val="between"/>
      </c:valAx>
      <c:valAx>
        <c:axId val="904170944"/>
        <c:scaling>
          <c:orientation val="minMax"/>
          <c:min val="0"/>
        </c:scaling>
        <c:delete val="1"/>
        <c:axPos val="r"/>
        <c:numFmt formatCode="#;;0" sourceLinked="0"/>
        <c:majorTickMark val="out"/>
        <c:minorTickMark val="none"/>
        <c:tickLblPos val="nextTo"/>
        <c:crossAx val="904176384"/>
        <c:crosses val="max"/>
        <c:crossBetween val="midCat"/>
        <c:majorUnit val="1"/>
      </c:valAx>
      <c:valAx>
        <c:axId val="90417638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094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5.8785866564284932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6.0714890679486002</c:v>
                </c:pt>
                <c:pt idx="2">
                  <c:v>6.1525304055416878</c:v>
                </c:pt>
                <c:pt idx="3">
                  <c:v>6.1734483823872131</c:v>
                </c:pt>
                <c:pt idx="4">
                  <c:v>6.1791114710414776</c:v>
                </c:pt>
                <c:pt idx="5">
                  <c:v>6.1937233688650979</c:v>
                </c:pt>
                <c:pt idx="6">
                  <c:v>6.2549234259576911</c:v>
                </c:pt>
                <c:pt idx="7">
                  <c:v>6.2605732896815924</c:v>
                </c:pt>
                <c:pt idx="8">
                  <c:v>6.2847186780759161</c:v>
                </c:pt>
                <c:pt idx="9">
                  <c:v>6.3040628936315466</c:v>
                </c:pt>
                <c:pt idx="10">
                  <c:v>6.3225841580923348</c:v>
                </c:pt>
                <c:pt idx="11">
                  <c:v>6.3896120381532224</c:v>
                </c:pt>
                <c:pt idx="12">
                  <c:v>6.3913833191401803</c:v>
                </c:pt>
                <c:pt idx="13">
                  <c:v>6.4159989954493666</c:v>
                </c:pt>
                <c:pt idx="14">
                  <c:v>6.4251449840977584</c:v>
                </c:pt>
                <c:pt idx="15">
                  <c:v>6.4573265849636297</c:v>
                </c:pt>
                <c:pt idx="16">
                  <c:v>6.4665769216757116</c:v>
                </c:pt>
                <c:pt idx="17">
                  <c:v>6.5006963598297443</c:v>
                </c:pt>
                <c:pt idx="18">
                  <c:v>6.5172191077115089</c:v>
                </c:pt>
                <c:pt idx="19">
                  <c:v>6.5329944029733289</c:v>
                </c:pt>
                <c:pt idx="20">
                  <c:v>6.5404640770346321</c:v>
                </c:pt>
                <c:pt idx="21">
                  <c:v>6.5410583874500254</c:v>
                </c:pt>
                <c:pt idx="22">
                  <c:v>6.5483238092976546</c:v>
                </c:pt>
                <c:pt idx="23">
                  <c:v>6.548361163989675</c:v>
                </c:pt>
                <c:pt idx="24">
                  <c:v>6.5886101044404404</c:v>
                </c:pt>
                <c:pt idx="25">
                  <c:v>6.6024603469387229</c:v>
                </c:pt>
                <c:pt idx="26">
                  <c:v>6.6191605849667932</c:v>
                </c:pt>
                <c:pt idx="27">
                  <c:v>6.6258434523966816</c:v>
                </c:pt>
                <c:pt idx="28">
                  <c:v>6.6705323211873946</c:v>
                </c:pt>
                <c:pt idx="29">
                  <c:v>6.6911104829526717</c:v>
                </c:pt>
                <c:pt idx="30">
                  <c:v>6.6978704438381014</c:v>
                </c:pt>
                <c:pt idx="31">
                  <c:v>6.7297328816978599</c:v>
                </c:pt>
                <c:pt idx="32">
                  <c:v>6.7777398687854626</c:v>
                </c:pt>
                <c:pt idx="33">
                  <c:v>6.7886280152181131</c:v>
                </c:pt>
                <c:pt idx="34">
                  <c:v>6.798273368431583</c:v>
                </c:pt>
                <c:pt idx="35">
                  <c:v>6.8167344308670774</c:v>
                </c:pt>
                <c:pt idx="36">
                  <c:v>6.8428011973362821</c:v>
                </c:pt>
                <c:pt idx="37">
                  <c:v>6.8585175873412609</c:v>
                </c:pt>
                <c:pt idx="38">
                  <c:v>6.9039293474936798</c:v>
                </c:pt>
                <c:pt idx="39">
                  <c:v>6.9249457330266528</c:v>
                </c:pt>
                <c:pt idx="40">
                  <c:v>6.9257240383087186</c:v>
                </c:pt>
                <c:pt idx="41">
                  <c:v>7.056763450934465</c:v>
                </c:pt>
                <c:pt idx="42">
                  <c:v>7.1027294831306946</c:v>
                </c:pt>
                <c:pt idx="43">
                  <c:v>7.1065190961869016</c:v>
                </c:pt>
                <c:pt idx="44">
                  <c:v>7.114498727370246</c:v>
                </c:pt>
                <c:pt idx="45">
                  <c:v>7.128812491355121</c:v>
                </c:pt>
                <c:pt idx="46">
                  <c:v>7.1653090628797109</c:v>
                </c:pt>
                <c:pt idx="47">
                  <c:v>7.1819700429031181</c:v>
                </c:pt>
                <c:pt idx="48">
                  <c:v>7.1947281627176602</c:v>
                </c:pt>
                <c:pt idx="49">
                  <c:v>7.2042001823759012</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7.2448303003430423</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7.2688939786723354</c:v>
                </c:pt>
                <c:pt idx="52">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7.6304316025267998</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6.3913833191401803</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5.8785866564284932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0.15646428177076199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0.10239610349777184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1.0690007368339334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0.10239610349777184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0.3215877204980675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6.3913833191401803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6.6719474101139937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4549945295014747"/>
                  <c:y val="-4.1976036544698978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319F11F8-E48E-4D84-96EC-0480863F4BFF}"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2303282311200723"/>
                      <c:h val="0.50403830557073981"/>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Overall, in the last 12 months, how was your experience of using the NHS mental health services?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1.807102632815311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1.9914109281845991</c:v>
                </c:pt>
                <c:pt idx="2">
                  <c:v>2.0803906993807639</c:v>
                </c:pt>
                <c:pt idx="3">
                  <c:v>2.1388877395626449</c:v>
                </c:pt>
                <c:pt idx="4">
                  <c:v>2.1544758770864751</c:v>
                </c:pt>
                <c:pt idx="5">
                  <c:v>2.1845049316716212</c:v>
                </c:pt>
                <c:pt idx="6">
                  <c:v>2.1921572239306268</c:v>
                </c:pt>
                <c:pt idx="7">
                  <c:v>2.1953605979766939</c:v>
                </c:pt>
                <c:pt idx="8">
                  <c:v>2.204607068314326</c:v>
                </c:pt>
                <c:pt idx="9">
                  <c:v>2.2069693683673681</c:v>
                </c:pt>
                <c:pt idx="10">
                  <c:v>2.2300623820944878</c:v>
                </c:pt>
                <c:pt idx="11">
                  <c:v>2.2770017019245219</c:v>
                </c:pt>
                <c:pt idx="12">
                  <c:v>2.293765980814241</c:v>
                </c:pt>
                <c:pt idx="13">
                  <c:v>2.3459926156019169</c:v>
                </c:pt>
                <c:pt idx="14">
                  <c:v>2.3460522235696648</c:v>
                </c:pt>
                <c:pt idx="15">
                  <c:v>2.3819392872878322</c:v>
                </c:pt>
                <c:pt idx="16">
                  <c:v>2.3962141732634579</c:v>
                </c:pt>
                <c:pt idx="17">
                  <c:v>2.4334537567442358</c:v>
                </c:pt>
                <c:pt idx="18">
                  <c:v>2.4387070745464818</c:v>
                </c:pt>
                <c:pt idx="19">
                  <c:v>2.4531475696068461</c:v>
                </c:pt>
                <c:pt idx="20">
                  <c:v>2.4624395227230802</c:v>
                </c:pt>
                <c:pt idx="21">
                  <c:v>2.5352694383156731</c:v>
                </c:pt>
                <c:pt idx="22">
                  <c:v>2.5374535668102651</c:v>
                </c:pt>
                <c:pt idx="23">
                  <c:v>2.6044101701505982</c:v>
                </c:pt>
                <c:pt idx="24">
                  <c:v>2.6635973044244081</c:v>
                </c:pt>
                <c:pt idx="25">
                  <c:v>2.6884924176296741</c:v>
                </c:pt>
                <c:pt idx="26">
                  <c:v>2.7736715574630368</c:v>
                </c:pt>
                <c:pt idx="27">
                  <c:v>2.7741182237113748</c:v>
                </c:pt>
                <c:pt idx="28">
                  <c:v>2.7810248197295451</c:v>
                </c:pt>
                <c:pt idx="29">
                  <c:v>2.8290162138056041</c:v>
                </c:pt>
                <c:pt idx="30">
                  <c:v>2.906583264202673</c:v>
                </c:pt>
                <c:pt idx="31">
                  <c:v>2.9102956245865652</c:v>
                </c:pt>
                <c:pt idx="32">
                  <c:v>2.9901006500341381</c:v>
                </c:pt>
                <c:pt idx="33">
                  <c:v>3.03869591096276</c:v>
                </c:pt>
                <c:pt idx="34">
                  <c:v>3.0440640684875842</c:v>
                </c:pt>
                <c:pt idx="35">
                  <c:v>3.1581516461963051</c:v>
                </c:pt>
                <c:pt idx="36">
                  <c:v>3.1786391676982588</c:v>
                </c:pt>
                <c:pt idx="37">
                  <c:v>3.1792640568428321</c:v>
                </c:pt>
                <c:pt idx="38">
                  <c:v>3.1937421964239001</c:v>
                </c:pt>
                <c:pt idx="39">
                  <c:v>3.3019400666587342</c:v>
                </c:pt>
                <c:pt idx="40">
                  <c:v>3.3533879870230301</c:v>
                </c:pt>
                <c:pt idx="41">
                  <c:v>3.3651405495031281</c:v>
                </c:pt>
                <c:pt idx="42">
                  <c:v>3.3734584825709009</c:v>
                </c:pt>
                <c:pt idx="43">
                  <c:v>3.411997330131066</c:v>
                </c:pt>
                <c:pt idx="44">
                  <c:v>3.4396188159043741</c:v>
                </c:pt>
                <c:pt idx="45">
                  <c:v>3.4490793510583431</c:v>
                </c:pt>
                <c:pt idx="46">
                  <c:v>3.4555370558863001</c:v>
                </c:pt>
                <c:pt idx="47">
                  <c:v>3.558776850674823</c:v>
                </c:pt>
                <c:pt idx="48">
                  <c:v>#N/A</c:v>
                </c:pt>
                <c:pt idx="49">
                  <c:v>#N/A</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3.6028870325626108</c:v>
                </c:pt>
                <c:pt idx="49">
                  <c:v>3.8426818435505909</c:v>
                </c:pt>
                <c:pt idx="50">
                  <c:v>3.935543944140198</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3.895910028404312</c:v>
                </c:pt>
                <c:pt idx="52">
                  <c:v>4.1828946860765974</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2.1953605979766939</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1.807102632815311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4.8192495622408904E-2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0.15421958360673704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1.6100304882540062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0.15421958360673704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0.40912990217139722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2.1953605979766939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2.8145299561714601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8040AA44-45F6-4E06-8B52-12C77082B1C0}"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Aside from this questionnaire, in the last 12 months, have you been asked by NHS mental health services to give your views on the quality of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Q6: While waiting, between your first assessment with the NHS mental health team and your first appointment for treatment, were you offered support with your mental health?</c:v>
                  </c:pt>
                </c:lvl>
              </c:multiLvlStrCache>
            </c:multiLvlStrRef>
          </c:cat>
          <c:val>
            <c:numRef>
              <c:f>Sheet1!$C$2:$C$3</c:f>
              <c:numCache>
                <c:formatCode>General</c:formatCode>
                <c:ptCount val="2"/>
                <c:pt idx="0">
                  <c:v>5.6316234067035396</c:v>
                </c:pt>
                <c:pt idx="1">
                  <c:v>5.2603997385078429</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Q6: While waiting, between your first assessment with the NHS mental health team and your first appointment for treatment, were you offered support with your mental health?</c:v>
                  </c:pt>
                </c:lvl>
              </c:multiLvlStrCache>
            </c:multiLvlStrRef>
          </c:cat>
          <c:val>
            <c:numRef>
              <c:f>Sheet1!$D$2:$D$3</c:f>
              <c:numCache>
                <c:formatCode>General</c:formatCode>
                <c:ptCount val="2"/>
                <c:pt idx="0">
                  <c:v>5.9119804760216974</c:v>
                </c:pt>
                <c:pt idx="1">
                  <c:v>6.1382278754366961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Q7. Was the support offered appropriate for your mental health needs?</c:v>
                  </c:pt>
                </c:lvl>
              </c:multiLvlStrCache>
            </c:multiLvlStrRef>
          </c:cat>
          <c:val>
            <c:numRef>
              <c:f>Sheet1!$C$2:$C$3</c:f>
              <c:numCache>
                <c:formatCode>General</c:formatCode>
                <c:ptCount val="2"/>
                <c:pt idx="0">
                  <c:v>7.2688736265881602</c:v>
                </c:pt>
                <c:pt idx="1">
                  <c:v>6.0715281766281644</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Q7. Was the support offered appropriate for your mental health needs?</c:v>
                  </c:pt>
                </c:lvl>
              </c:multiLvlStrCache>
            </c:multiLvlStrRef>
          </c:cat>
          <c:val>
            <c:numRef>
              <c:f>Sheet1!$D$2:$D$3</c:f>
              <c:numCache>
                <c:formatCode>General</c:formatCode>
                <c:ptCount val="2"/>
                <c:pt idx="0">
                  <c:v>7.0176329378361144</c:v>
                </c:pt>
                <c:pt idx="1">
                  <c:v>7.0839385332613949</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E55A-4E8D-B64A-E56FA7B919F5}"/>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E55A-4E8D-B64A-E56FA7B919F5}"/>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E55A-4E8D-B64A-E56FA7B919F5}"/>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E55A-4E8D-B64A-E56FA7B919F5}"/>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A-E55A-4E8D-B64A-E56FA7B919F5}"/>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E55A-4E8D-B64A-E56FA7B919F5}"/>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C-E55A-4E8D-B64A-E56FA7B919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3" formatCode="0">
                  <c:v>29</c:v>
                </c:pt>
                <c:pt idx="4" formatCode="0">
                  <c:v>3</c:v>
                </c:pt>
                <c:pt idx="5" formatCode="0">
                  <c:v>2</c:v>
                </c:pt>
                <c:pt idx="6" formatCode="0">
                  <c:v>1</c:v>
                </c:pt>
              </c:numCache>
            </c:numRef>
          </c:val>
          <c:extLst>
            <c:ext xmlns:c16="http://schemas.microsoft.com/office/drawing/2014/chart" uri="{C3380CC4-5D6E-409C-BE32-E72D297353CC}">
              <c16:uniqueId val="{00000008-E55A-4E8D-B64A-E56FA7B919F5}"/>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 Were you given enough time to discuss your needs and treatment?</c:v>
                  </c:pt>
                </c:lvl>
              </c:multiLvlStrCache>
            </c:multiLvlStrRef>
          </c:cat>
          <c:val>
            <c:numRef>
              <c:f>Sheet1!$C$2:$C$3</c:f>
              <c:numCache>
                <c:formatCode>General</c:formatCode>
                <c:ptCount val="2"/>
                <c:pt idx="0">
                  <c:v>6.7149883123125669</c:v>
                </c:pt>
                <c:pt idx="1">
                  <c:v>6.4372838673287616</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 Were you given enough time to discuss your needs and treatment?</c:v>
                  </c:pt>
                </c:lvl>
              </c:multiLvlStrCache>
            </c:multiLvlStrRef>
          </c:cat>
          <c:val>
            <c:numRef>
              <c:f>Sheet1!$D$2:$D$3</c:f>
              <c:numCache>
                <c:formatCode>General</c:formatCode>
                <c:ptCount val="2"/>
                <c:pt idx="0">
                  <c:v>6.8439355385488154</c:v>
                </c:pt>
                <c:pt idx="1">
                  <c:v>6.8843600420876108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Q10. Did you get the help you needed?</c:v>
                  </c:pt>
                </c:lvl>
              </c:multiLvlStrCache>
            </c:multiLvlStrRef>
          </c:cat>
          <c:val>
            <c:numRef>
              <c:f>Sheet1!$C$2:$C$3</c:f>
              <c:numCache>
                <c:formatCode>General</c:formatCode>
                <c:ptCount val="2"/>
                <c:pt idx="0">
                  <c:v>5.435832258114071</c:v>
                </c:pt>
                <c:pt idx="1">
                  <c:v>5.5889252119815556</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Q10. Did you get the help you needed?</c:v>
                  </c:pt>
                </c:lvl>
              </c:multiLvlStrCache>
            </c:multiLvlStrRef>
          </c:cat>
          <c:val>
            <c:numRef>
              <c:f>Sheet1!$D$2:$D$3</c:f>
              <c:numCache>
                <c:formatCode>General</c:formatCode>
                <c:ptCount val="2"/>
                <c:pt idx="0">
                  <c:v>5.9962718903991261</c:v>
                </c:pt>
                <c:pt idx="1">
                  <c:v>5.9425341155467581</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Q11: Did your NHS mental health team consider how areas of your life impact your mental health?</c:v>
                  </c:pt>
                </c:lvl>
              </c:multiLvlStrCache>
            </c:multiLvlStrRef>
          </c:cat>
          <c:val>
            <c:numRef>
              <c:f>Sheet1!$C$2:$C$3</c:f>
              <c:numCache>
                <c:formatCode>General</c:formatCode>
                <c:ptCount val="2"/>
                <c:pt idx="0">
                  <c:v>6.1421480264799966</c:v>
                </c:pt>
                <c:pt idx="1">
                  <c:v>6.2375828427615261</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Q11: Did your NHS mental health team consider how areas of your life impact your mental health?</c:v>
                  </c:pt>
                </c:lvl>
              </c:multiLvlStrCache>
            </c:multiLvlStrRef>
          </c:cat>
          <c:val>
            <c:numRef>
              <c:f>Sheet1!$D$2:$D$3</c:f>
              <c:numCache>
                <c:formatCode>General</c:formatCode>
                <c:ptCount val="2"/>
                <c:pt idx="0">
                  <c:v>6.4206954488241159</c:v>
                </c:pt>
                <c:pt idx="1">
                  <c:v>6.5334616040411264</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Q12. Did you have to repeat your mental health history to your NHS mental health team?</c:v>
                  </c:pt>
                </c:lvl>
              </c:multiLvlStrCache>
            </c:multiLvlStrRef>
          </c:cat>
          <c:val>
            <c:numRef>
              <c:f>Sheet1!$C$2:$C$3</c:f>
              <c:numCache>
                <c:formatCode>General</c:formatCode>
                <c:ptCount val="2"/>
                <c:pt idx="0">
                  <c:v>4.4737093806958912</c:v>
                </c:pt>
                <c:pt idx="1">
                  <c:v>4.6126518947451549</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Q12. Did you have to repeat your mental health history to your NHS mental health team?</c:v>
                  </c:pt>
                </c:lvl>
              </c:multiLvlStrCache>
            </c:multiLvlStrRef>
          </c:cat>
          <c:val>
            <c:numRef>
              <c:f>Sheet1!$D$2:$D$3</c:f>
              <c:numCache>
                <c:formatCode>General</c:formatCode>
                <c:ptCount val="2"/>
                <c:pt idx="0">
                  <c:v>4.5979498938256977</c:v>
                </c:pt>
                <c:pt idx="1">
                  <c:v>4.6103644907806016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Q14: Do you have a care plan?</c:v>
                  </c:pt>
                </c:lvl>
              </c:multiLvlStrCache>
            </c:multiLvlStrRef>
          </c:cat>
          <c:val>
            <c:numRef>
              <c:f>Sheet1!$C$2:$C$3</c:f>
              <c:numCache>
                <c:formatCode>General</c:formatCode>
                <c:ptCount val="2"/>
                <c:pt idx="0">
                  <c:v>6.153427166017293</c:v>
                </c:pt>
                <c:pt idx="1">
                  <c:v>5.2938353500633166</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Q14: Do you have a care plan?</c:v>
                  </c:pt>
                </c:lvl>
              </c:multiLvlStrCache>
            </c:multiLvlStrRef>
          </c:cat>
          <c:val>
            <c:numRef>
              <c:f>Sheet1!$D$2:$D$3</c:f>
              <c:numCache>
                <c:formatCode>General</c:formatCode>
                <c:ptCount val="2"/>
                <c:pt idx="0">
                  <c:v>6.3106580163400174</c:v>
                </c:pt>
                <c:pt idx="1">
                  <c:v>6.2047950106403951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Q17. In the last 12 months, have you had a care review meeting with your NHS mental health team to discuss how your care is working?</c:v>
                  </c:pt>
                </c:lvl>
              </c:multiLvlStrCache>
            </c:multiLvlStrRef>
          </c:cat>
          <c:val>
            <c:numRef>
              <c:f>Sheet1!$C$2:$C$3</c:f>
              <c:numCache>
                <c:formatCode>General</c:formatCode>
                <c:ptCount val="2"/>
                <c:pt idx="0">
                  <c:v>5.3170952773870663</c:v>
                </c:pt>
                <c:pt idx="1">
                  <c:v>4.9276299713990053</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Q17. In the last 12 months, have you had a care review meeting with your NHS mental health team to discuss how your care is working?</c:v>
                  </c:pt>
                </c:lvl>
              </c:multiLvlStrCache>
            </c:multiLvlStrRef>
          </c:cat>
          <c:val>
            <c:numRef>
              <c:f>Sheet1!$D$2:$D$3</c:f>
              <c:numCache>
                <c:formatCode>General</c:formatCode>
                <c:ptCount val="2"/>
                <c:pt idx="0">
                  <c:v>5.6884524705425044</c:v>
                </c:pt>
                <c:pt idx="1">
                  <c:v>5.8005759513841548</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Q18: Has your NHS mental health team supported you to make decisions about your care and treatment?</c:v>
                  </c:pt>
                </c:lvl>
              </c:multiLvlStrCache>
            </c:multiLvlStrRef>
          </c:cat>
          <c:val>
            <c:numRef>
              <c:f>Sheet1!$C$2:$C$3</c:f>
              <c:numCache>
                <c:formatCode>General</c:formatCode>
                <c:ptCount val="2"/>
                <c:pt idx="0">
                  <c:v>5.6672724856255208</c:v>
                </c:pt>
                <c:pt idx="1">
                  <c:v>5.336448790173149</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Q18: Has your NHS mental health team supported you to make decisions about your care and treatment?</c:v>
                  </c:pt>
                </c:lvl>
              </c:multiLvlStrCache>
            </c:multiLvlStrRef>
          </c:cat>
          <c:val>
            <c:numRef>
              <c:f>Sheet1!$D$2:$D$3</c:f>
              <c:numCache>
                <c:formatCode>General</c:formatCode>
                <c:ptCount val="2"/>
                <c:pt idx="0">
                  <c:v>6.0057260610257721</c:v>
                </c:pt>
                <c:pt idx="1">
                  <c:v>6.045946619027581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Q19. Do you feel in control of your care?</c:v>
                  </c:pt>
                </c:lvl>
              </c:multiLvlStrCache>
            </c:multiLvlStrRef>
          </c:cat>
          <c:val>
            <c:numRef>
              <c:f>Sheet1!$C$2:$C$3</c:f>
              <c:numCache>
                <c:formatCode>General</c:formatCode>
                <c:ptCount val="2"/>
                <c:pt idx="0">
                  <c:v>4.9631974548918611</c:v>
                </c:pt>
                <c:pt idx="1">
                  <c:v>4.9865285696756247</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Q19. Do you feel in control of your care?</c:v>
                  </c:pt>
                </c:lvl>
              </c:multiLvlStrCache>
            </c:multiLvlStrRef>
          </c:cat>
          <c:val>
            <c:numRef>
              <c:f>Sheet1!$D$2:$D$3</c:f>
              <c:numCache>
                <c:formatCode>General</c:formatCode>
                <c:ptCount val="2"/>
                <c:pt idx="0">
                  <c:v>5.1895352898900908</c:v>
                </c:pt>
                <c:pt idx="1">
                  <c:v>5.1670666115532793</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Q22_1: Have any of the following been discussed with you about your medication? Purpose of medication</c:v>
                  </c:pt>
                </c:lvl>
              </c:multiLvlStrCache>
            </c:multiLvlStrRef>
          </c:cat>
          <c:val>
            <c:numRef>
              <c:f>Sheet1!$C$2:$C$3</c:f>
              <c:numCache>
                <c:formatCode>General</c:formatCode>
                <c:ptCount val="2"/>
                <c:pt idx="0">
                  <c:v>7.052530668463751</c:v>
                </c:pt>
                <c:pt idx="1">
                  <c:v>7.8357453491549496</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Q22_1: Have any of the following been discussed with you about your medication? Purpose of medication</c:v>
                  </c:pt>
                </c:lvl>
              </c:multiLvlStrCache>
            </c:multiLvlStrRef>
          </c:cat>
          <c:val>
            <c:numRef>
              <c:f>Sheet1!$D$2:$D$3</c:f>
              <c:numCache>
                <c:formatCode>General</c:formatCode>
                <c:ptCount val="2"/>
                <c:pt idx="0">
                  <c:v>7.7766562881202246</c:v>
                </c:pt>
                <c:pt idx="1">
                  <c:v>7.787694921506338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Q22_2. Have any of the following been discussed with you about your medication? Benefits of medication</c:v>
                  </c:pt>
                </c:lvl>
              </c:multiLvlStrCache>
            </c:multiLvlStrRef>
          </c:cat>
          <c:val>
            <c:numRef>
              <c:f>Sheet1!$C$2:$C$3</c:f>
              <c:numCache>
                <c:formatCode>General</c:formatCode>
                <c:ptCount val="2"/>
                <c:pt idx="0">
                  <c:v>6.8536226253403996</c:v>
                </c:pt>
                <c:pt idx="1">
                  <c:v>7.1631636887093668</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Q22_2. Have any of the following been discussed with you about your medication? Benefits of medication</c:v>
                  </c:pt>
                </c:lvl>
              </c:multiLvlStrCache>
            </c:multiLvlStrRef>
          </c:cat>
          <c:val>
            <c:numRef>
              <c:f>Sheet1!$D$2:$D$3</c:f>
              <c:numCache>
                <c:formatCode>General</c:formatCode>
                <c:ptCount val="2"/>
                <c:pt idx="0">
                  <c:v>7.2826477867501058</c:v>
                </c:pt>
                <c:pt idx="1">
                  <c:v>7.2866251269800317</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C88F-4032-8DDC-6224AA9CAC23}"/>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C88F-4032-8DDC-6224AA9CAC23}"/>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C88F-4032-8DDC-6224AA9CAC23}"/>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1</c:v>
                </c:pt>
                <c:pt idx="1">
                  <c:v>30</c:v>
                </c:pt>
              </c:numCache>
            </c:numRef>
          </c:val>
          <c:extLst>
            <c:ext xmlns:c16="http://schemas.microsoft.com/office/drawing/2014/chart" uri="{C3380CC4-5D6E-409C-BE32-E72D297353CC}">
              <c16:uniqueId val="{00000006-C88F-4032-8DDC-6224AA9CAC23}"/>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Q22_3: Have any of the following been discussed with you about your medication? Side effects of medication</c:v>
                  </c:pt>
                </c:lvl>
              </c:multiLvlStrCache>
            </c:multiLvlStrRef>
          </c:cat>
          <c:val>
            <c:numRef>
              <c:f>Sheet1!$C$2:$C$3</c:f>
              <c:numCache>
                <c:formatCode>General</c:formatCode>
                <c:ptCount val="2"/>
                <c:pt idx="0">
                  <c:v>5.0039124163777258</c:v>
                </c:pt>
                <c:pt idx="1">
                  <c:v>5.3034933355153902</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Q22_3: Have any of the following been discussed with you about your medication? Side effects of medication</c:v>
                  </c:pt>
                </c:lvl>
              </c:multiLvlStrCache>
            </c:multiLvlStrRef>
          </c:cat>
          <c:val>
            <c:numRef>
              <c:f>Sheet1!$D$2:$D$3</c:f>
              <c:numCache>
                <c:formatCode>General</c:formatCode>
                <c:ptCount val="2"/>
                <c:pt idx="0">
                  <c:v>5.6868853448793564</c:v>
                </c:pt>
                <c:pt idx="1">
                  <c:v>5.7740511607097202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Q22_4. Have any of the following been discussed with you about your medication? What will happen if I stop taking my medication</c:v>
                  </c:pt>
                </c:lvl>
              </c:multiLvlStrCache>
            </c:multiLvlStrRef>
          </c:cat>
          <c:val>
            <c:numRef>
              <c:f>Sheet1!$C$2:$C$3</c:f>
              <c:numCache>
                <c:formatCode>General</c:formatCode>
                <c:ptCount val="2"/>
                <c:pt idx="0">
                  <c:v>4.6969468583991008</c:v>
                </c:pt>
                <c:pt idx="1">
                  <c:v>4.8124678194543202</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Q22_4. Have any of the following been discussed with you about your medication? What will happen if I stop taking my medication</c:v>
                  </c:pt>
                </c:lvl>
              </c:multiLvlStrCache>
            </c:multiLvlStrRef>
          </c:cat>
          <c:val>
            <c:numRef>
              <c:f>Sheet1!$D$2:$D$3</c:f>
              <c:numCache>
                <c:formatCode>General</c:formatCode>
                <c:ptCount val="2"/>
                <c:pt idx="0">
                  <c:v>5.3437947378726198</c:v>
                </c:pt>
                <c:pt idx="1">
                  <c:v>5.5074133957026294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Q23: In the last 12 months, has your NHS mental health team asked you how you are getting on with your medication?</c:v>
                  </c:pt>
                </c:lvl>
              </c:multiLvlStrCache>
            </c:multiLvlStrRef>
          </c:cat>
          <c:val>
            <c:numRef>
              <c:f>Sheet1!$C$2:$C$3</c:f>
              <c:numCache>
                <c:formatCode>General</c:formatCode>
                <c:ptCount val="2"/>
                <c:pt idx="0">
                  <c:v>7.5601095011873536</c:v>
                </c:pt>
                <c:pt idx="1">
                  <c:v>7.7275393075128296</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Q23: In the last 12 months, has your NHS mental health team asked you how you are getting on with your medication?</c:v>
                  </c:pt>
                </c:lvl>
              </c:multiLvlStrCache>
            </c:multiLvlStrRef>
          </c:cat>
          <c:val>
            <c:numRef>
              <c:f>Sheet1!$D$2:$D$3</c:f>
              <c:numCache>
                <c:formatCode>General</c:formatCode>
                <c:ptCount val="2"/>
                <c:pt idx="0">
                  <c:v>8.2197214917104535</c:v>
                </c:pt>
                <c:pt idx="1">
                  <c:v>8.2626349477245888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Q29: Thinking about the last time you contacted this person or team, did you get the help you needed?</c:v>
                  </c:pt>
                </c:lvl>
              </c:multiLvlStrCache>
            </c:multiLvlStrRef>
          </c:cat>
          <c:val>
            <c:numRef>
              <c:f>Sheet1!$C$2:$C$3</c:f>
              <c:numCache>
                <c:formatCode>General</c:formatCode>
                <c:ptCount val="2"/>
                <c:pt idx="0">
                  <c:v>5.8402859751784337</c:v>
                </c:pt>
                <c:pt idx="1">
                  <c:v>5.4049251035828201</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Q29: Thinking about the last time you contacted this person or team, did you get the help you needed?</c:v>
                  </c:pt>
                </c:lvl>
              </c:multiLvlStrCache>
            </c:multiLvlStrRef>
          </c:cat>
          <c:val>
            <c:numRef>
              <c:f>Sheet1!$D$2:$D$3</c:f>
              <c:numCache>
                <c:formatCode>General</c:formatCode>
                <c:ptCount val="2"/>
                <c:pt idx="0">
                  <c:v>5.9576924744686739</c:v>
                </c:pt>
                <c:pt idx="1">
                  <c:v>5.8746872241711792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Q31. Did the NHS mental health team give your family or carer support whilst you were in crisis?</c:v>
                  </c:pt>
                </c:lvl>
              </c:multiLvlStrCache>
            </c:multiLvlStrRef>
          </c:cat>
          <c:val>
            <c:numRef>
              <c:f>Sheet1!$C$2:$C$3</c:f>
              <c:numCache>
                <c:formatCode>General</c:formatCode>
                <c:ptCount val="2"/>
                <c:pt idx="0">
                  <c:v>3.3403450312646088</c:v>
                </c:pt>
                <c:pt idx="1">
                  <c:v>3.7501498224066361</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Q31. Did the NHS mental health team give your family or carer support whilst you were in crisis?</c:v>
                  </c:pt>
                </c:lvl>
              </c:multiLvlStrCache>
            </c:multiLvlStrRef>
          </c:cat>
          <c:val>
            <c:numRef>
              <c:f>Sheet1!$D$2:$D$3</c:f>
              <c:numCache>
                <c:formatCode>General</c:formatCode>
                <c:ptCount val="2"/>
                <c:pt idx="0">
                  <c:v>4.3666305429329437</c:v>
                </c:pt>
                <c:pt idx="1">
                  <c:v>4.269855114164316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Q27: Would you know who to contact out of office hours within the NHS if you had a crisis?</c:v>
                  </c:pt>
                </c:lvl>
              </c:multiLvlStrCache>
            </c:multiLvlStrRef>
          </c:cat>
          <c:val>
            <c:numRef>
              <c:f>Sheet1!$C$2:$C$3</c:f>
              <c:numCache>
                <c:formatCode>General</c:formatCode>
                <c:ptCount val="2"/>
                <c:pt idx="0">
                  <c:v>7.5352710357418538</c:v>
                </c:pt>
                <c:pt idx="1">
                  <c:v>7.7820260509414751</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Q27: Would you know who to contact out of office hours within the NHS if you had a crisis?</c:v>
                  </c:pt>
                </c:lvl>
              </c:multiLvlStrCache>
            </c:multiLvlStrRef>
          </c:cat>
          <c:val>
            <c:numRef>
              <c:f>Sheet1!$D$2:$D$3</c:f>
              <c:numCache>
                <c:formatCode>General</c:formatCode>
                <c:ptCount val="2"/>
                <c:pt idx="0">
                  <c:v>7.8378968047036741</c:v>
                </c:pt>
                <c:pt idx="1">
                  <c:v>7.9377322621114672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Q30. Thinking about the last time you contacted this person or team, how do you feel about the length of time it took you to get through to them?</c:v>
                  </c:pt>
                </c:lvl>
              </c:multiLvlStrCache>
            </c:multiLvlStrRef>
          </c:cat>
          <c:val>
            <c:numRef>
              <c:f>Sheet1!$C$2:$C$3</c:f>
              <c:numCache>
                <c:formatCode>General</c:formatCode>
                <c:ptCount val="2"/>
                <c:pt idx="0">
                  <c:v>6.0282781343956007</c:v>
                </c:pt>
                <c:pt idx="1">
                  <c:v>5.626403702970709</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Q30. Thinking about the last time you contacted this person or team, how do you feel about the length of time it took you to get through to them?</c:v>
                  </c:pt>
                </c:lvl>
              </c:multiLvlStrCache>
            </c:multiLvlStrRef>
          </c:cat>
          <c:val>
            <c:numRef>
              <c:f>Sheet1!$D$2:$D$3</c:f>
              <c:numCache>
                <c:formatCode>General</c:formatCode>
                <c:ptCount val="2"/>
                <c:pt idx="0">
                  <c:v>5.8308029106149908</c:v>
                </c:pt>
                <c:pt idx="1">
                  <c:v>5.8741745222869772</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Q33_1. In the last 12 months, did your NHS mental health team give you any help or advice with finding support for… Joining a group or taking part in an activity (e.g. art, sport etc)</c:v>
                  </c:pt>
                </c:lvl>
              </c:multiLvlStrCache>
            </c:multiLvlStrRef>
          </c:cat>
          <c:val>
            <c:numRef>
              <c:f>Sheet1!$C$2:$C$3</c:f>
              <c:numCache>
                <c:formatCode>General</c:formatCode>
                <c:ptCount val="2"/>
                <c:pt idx="0">
                  <c:v>3.705154734737317</c:v>
                </c:pt>
                <c:pt idx="1">
                  <c:v>3.6443681418484739</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Q33_1. In the last 12 months, did your NHS mental health team give you any help or advice with finding support for… Joining a group or taking part in an activity (e.g. art, sport etc)</c:v>
                  </c:pt>
                </c:lvl>
              </c:multiLvlStrCache>
            </c:multiLvlStrRef>
          </c:cat>
          <c:val>
            <c:numRef>
              <c:f>Sheet1!$D$2:$D$3</c:f>
              <c:numCache>
                <c:formatCode>General</c:formatCode>
                <c:ptCount val="2"/>
                <c:pt idx="0">
                  <c:v>4.2916983930979447</c:v>
                </c:pt>
                <c:pt idx="1">
                  <c:v>4.370294794937192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Q33_2: In the last 12 months, did your NHS mental health team give you any help or advice with finding support for… Finding or keeping work</c:v>
                  </c:pt>
                </c:lvl>
              </c:multiLvlStrCache>
            </c:multiLvlStrRef>
          </c:cat>
          <c:val>
            <c:numRef>
              <c:f>Sheet1!$C$2:$C$3</c:f>
              <c:numCache>
                <c:formatCode>General</c:formatCode>
                <c:ptCount val="2"/>
                <c:pt idx="0">
                  <c:v>1.3814104082592431</c:v>
                </c:pt>
                <c:pt idx="1">
                  <c:v>1.2903047198454201</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Q33_2: In the last 12 months, did your NHS mental health team give you any help or advice with finding support for… Finding or keeping work</c:v>
                  </c:pt>
                </c:lvl>
              </c:multiLvlStrCache>
            </c:multiLvlStrRef>
          </c:cat>
          <c:val>
            <c:numRef>
              <c:f>Sheet1!$D$2:$D$3</c:f>
              <c:numCache>
                <c:formatCode>General</c:formatCode>
                <c:ptCount val="2"/>
                <c:pt idx="0">
                  <c:v>2.0936199419115029</c:v>
                </c:pt>
                <c:pt idx="1">
                  <c:v>2.166042399085196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Q33_3. In the last 12 months, did your NHS mental health team give you any help or advice with finding support for… Financial advice or benefits</c:v>
                  </c:pt>
                </c:lvl>
              </c:multiLvlStrCache>
            </c:multiLvlStrRef>
          </c:cat>
          <c:val>
            <c:numRef>
              <c:f>Sheet1!$C$2:$C$3</c:f>
              <c:numCache>
                <c:formatCode>General</c:formatCode>
                <c:ptCount val="2"/>
                <c:pt idx="0">
                  <c:v>1.791265511501988</c:v>
                </c:pt>
                <c:pt idx="1">
                  <c:v>2.015763035377256</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Q33_3. In the last 12 months, did your NHS mental health team give you any help or advice with finding support for… Financial advice or benefits</c:v>
                  </c:pt>
                </c:lvl>
              </c:multiLvlStrCache>
            </c:multiLvlStrRef>
          </c:cat>
          <c:val>
            <c:numRef>
              <c:f>Sheet1!$D$2:$D$3</c:f>
              <c:numCache>
                <c:formatCode>General</c:formatCode>
                <c:ptCount val="2"/>
                <c:pt idx="0">
                  <c:v>2.5065480625522261</c:v>
                </c:pt>
                <c:pt idx="1">
                  <c:v>2.514172421682729</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6.0715281766281644</c:v>
                </c:pt>
                <c:pt idx="1">
                  <c:v>5.2938353500633166</c:v>
                </c:pt>
                <c:pt idx="2">
                  <c:v>5.2603997385078429</c:v>
                </c:pt>
                <c:pt idx="3">
                  <c:v>1.2903047198454201</c:v>
                </c:pt>
                <c:pt idx="4">
                  <c:v>4.9276299713990053</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7.0839385332613949</c:v>
                </c:pt>
                <c:pt idx="1">
                  <c:v>6.2047950106403951</c:v>
                </c:pt>
                <c:pt idx="2">
                  <c:v>6.1382278754366961</c:v>
                </c:pt>
                <c:pt idx="3">
                  <c:v>2.166042399085196</c:v>
                </c:pt>
                <c:pt idx="4">
                  <c:v>5.8005759513841548</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Q33_4: In the last 12 months, did your NHS mental health team give you any help or advice with finding support for… Cost of living</c:v>
                  </c:pt>
                </c:lvl>
              </c:multiLvlStrCache>
            </c:multiLvlStrRef>
          </c:cat>
          <c:val>
            <c:numRef>
              <c:f>Sheet1!$C$2:$C$3</c:f>
              <c:numCache>
                <c:formatCode>General</c:formatCode>
                <c:ptCount val="2"/>
                <c:pt idx="0">
                  <c:v>1.067949521832728</c:v>
                </c:pt>
                <c:pt idx="1">
                  <c:v>1.309151721681997</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Q33_4: In the last 12 months, did your NHS mental health team give you any help or advice with finding support for… Cost of living</c:v>
                  </c:pt>
                </c:lvl>
              </c:multiLvlStrCache>
            </c:multiLvlStrRef>
          </c:cat>
          <c:val>
            <c:numRef>
              <c:f>Sheet1!$D$2:$D$3</c:f>
              <c:numCache>
                <c:formatCode>General</c:formatCode>
                <c:ptCount val="2"/>
                <c:pt idx="0">
                  <c:v>1.6685313728065121</c:v>
                </c:pt>
                <c:pt idx="1">
                  <c:v>1.6866801298939851</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Q32: In the last 12 months, has your NHS mental health team supported you with your physical health needs?</c:v>
                  </c:pt>
                </c:lvl>
              </c:multiLvlStrCache>
            </c:multiLvlStrRef>
          </c:cat>
          <c:val>
            <c:numRef>
              <c:f>Sheet1!$C$2:$C$3</c:f>
              <c:numCache>
                <c:formatCode>General</c:formatCode>
                <c:ptCount val="2"/>
                <c:pt idx="0">
                  <c:v>4.4224112280815673</c:v>
                </c:pt>
                <c:pt idx="1">
                  <c:v>4.1174642022667678</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Q32: In the last 12 months, has your NHS mental health team supported you with your physical health needs?</c:v>
                  </c:pt>
                </c:lvl>
              </c:multiLvlStrCache>
            </c:multiLvlStrRef>
          </c:cat>
          <c:val>
            <c:numRef>
              <c:f>Sheet1!$D$2:$D$3</c:f>
              <c:numCache>
                <c:formatCode>General</c:formatCode>
                <c:ptCount val="2"/>
                <c:pt idx="0">
                  <c:v>4.5844314215493087</c:v>
                </c:pt>
                <c:pt idx="1">
                  <c:v>4.5936550566706504</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Q34. Have NHS mental health services involved a member of your family or someone else close to you as much as you would like?</c:v>
                  </c:pt>
                </c:lvl>
              </c:multiLvlStrCache>
            </c:multiLvlStrRef>
          </c:cat>
          <c:val>
            <c:numRef>
              <c:f>Sheet1!$C$2:$C$3</c:f>
              <c:numCache>
                <c:formatCode>General</c:formatCode>
                <c:ptCount val="2"/>
                <c:pt idx="0">
                  <c:v>5.7605194711713859</c:v>
                </c:pt>
                <c:pt idx="1">
                  <c:v>5.9044679007203138</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Q34. Have NHS mental health services involved a member of your family or someone else close to you as much as you would like?</c:v>
                  </c:pt>
                </c:lvl>
              </c:multiLvlStrCache>
            </c:multiLvlStrRef>
          </c:cat>
          <c:val>
            <c:numRef>
              <c:f>Sheet1!$D$2:$D$3</c:f>
              <c:numCache>
                <c:formatCode>General</c:formatCode>
                <c:ptCount val="2"/>
                <c:pt idx="0">
                  <c:v>5.8043502587453002</c:v>
                </c:pt>
                <c:pt idx="1">
                  <c:v>5.8824670161889134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Q35: Has your NHS mental health team asked if you need support to access your care and treatment?</c:v>
                  </c:pt>
                </c:lvl>
              </c:multiLvlStrCache>
            </c:multiLvlStrRef>
          </c:cat>
          <c:val>
            <c:numRef>
              <c:f>Sheet1!$C$2:$C$3</c:f>
              <c:numCache>
                <c:formatCode>General</c:formatCode>
                <c:ptCount val="2"/>
                <c:pt idx="0">
                  <c:v>3.4493018692846431</c:v>
                </c:pt>
                <c:pt idx="1">
                  <c:v>4.7530771677347348</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Q35: Has your NHS mental health team asked if you need support to access your care and treatment?</c:v>
                  </c:pt>
                </c:lvl>
              </c:multiLvlStrCache>
            </c:multiLvlStrRef>
          </c:cat>
          <c:val>
            <c:numRef>
              <c:f>Sheet1!$D$2:$D$3</c:f>
              <c:numCache>
                <c:formatCode>General</c:formatCode>
                <c:ptCount val="2"/>
                <c:pt idx="0">
                  <c:v>4.208572136171508</c:v>
                </c:pt>
                <c:pt idx="1">
                  <c:v>4.4765169467771369</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Q38. Do you feel the support provided meets your needs?</c:v>
                  </c:pt>
                </c:lvl>
              </c:multiLvlStrCache>
            </c:multiLvlStrRef>
          </c:cat>
          <c:val>
            <c:numRef>
              <c:f>Sheet1!$C$2:$C$3</c:f>
              <c:numCache>
                <c:formatCode>General</c:formatCode>
                <c:ptCount val="2"/>
                <c:pt idx="0">
                  <c:v>5.1349953583081289</c:v>
                </c:pt>
                <c:pt idx="1">
                  <c:v>4.7169766949254566</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Q38. Do you feel the support provided meets your needs?</c:v>
                  </c:pt>
                </c:lvl>
              </c:multiLvlStrCache>
            </c:multiLvlStrRef>
          </c:cat>
          <c:val>
            <c:numRef>
              <c:f>Sheet1!$D$2:$D$3</c:f>
              <c:numCache>
                <c:formatCode>General</c:formatCode>
                <c:ptCount val="2"/>
                <c:pt idx="0">
                  <c:v>5.0431794632468963</c:v>
                </c:pt>
                <c:pt idx="1">
                  <c:v>5.3211436403670049</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Q13: Did your NHS mental health team treat you with care and compassion?</c:v>
                  </c:pt>
                </c:lvl>
              </c:multiLvlStrCache>
            </c:multiLvlStrRef>
          </c:cat>
          <c:val>
            <c:numRef>
              <c:f>Sheet1!$C$2:$C$3</c:f>
              <c:numCache>
                <c:formatCode>General</c:formatCode>
                <c:ptCount val="2"/>
                <c:pt idx="0">
                  <c:v>7.8939879027980746</c:v>
                </c:pt>
                <c:pt idx="1">
                  <c:v>7.8754723448001451</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Q13: Did your NHS mental health team treat you with care and compassion?</c:v>
                  </c:pt>
                </c:lvl>
              </c:multiLvlStrCache>
            </c:multiLvlStrRef>
          </c:cat>
          <c:val>
            <c:numRef>
              <c:f>Sheet1!$D$2:$D$3</c:f>
              <c:numCache>
                <c:formatCode>General</c:formatCode>
                <c:ptCount val="2"/>
                <c:pt idx="0">
                  <c:v>7.904616335664632</c:v>
                </c:pt>
                <c:pt idx="1">
                  <c:v>7.9457520492176377</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Q40. Overall, in the last 12 months, did you feel that you were treated with respect and dignity by NHS mental health services?</c:v>
                  </c:pt>
                </c:lvl>
              </c:multiLvlStrCache>
            </c:multiLvlStrRef>
          </c:cat>
          <c:val>
            <c:numRef>
              <c:f>Sheet1!$C$2:$C$3</c:f>
              <c:numCache>
                <c:formatCode>General</c:formatCode>
                <c:ptCount val="2"/>
                <c:pt idx="0">
                  <c:v>7.7019321548471753</c:v>
                </c:pt>
                <c:pt idx="1">
                  <c:v>7.7627495242522322</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Q40. Overall, in the last 12 months, did you feel that you were treated with respect and dignity by NHS mental health services?</c:v>
                  </c:pt>
                </c:lvl>
              </c:multiLvlStrCache>
            </c:multiLvlStrRef>
          </c:cat>
          <c:val>
            <c:numRef>
              <c:f>Sheet1!$D$2:$D$3</c:f>
              <c:numCache>
                <c:formatCode>General</c:formatCode>
                <c:ptCount val="2"/>
                <c:pt idx="0">
                  <c:v>7.8690410712376284</c:v>
                </c:pt>
                <c:pt idx="1">
                  <c:v>7.86946615640234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Q39: Overall, in the last 12 months, how was your experience of using the NHS mental health services?</c:v>
                  </c:pt>
                </c:lvl>
              </c:multiLvlStrCache>
            </c:multiLvlStrRef>
          </c:cat>
          <c:val>
            <c:numRef>
              <c:f>Sheet1!$C$2:$C$3</c:f>
              <c:numCache>
                <c:formatCode>General</c:formatCode>
                <c:ptCount val="2"/>
                <c:pt idx="0">
                  <c:v>6.5232081589760176</c:v>
                </c:pt>
                <c:pt idx="1">
                  <c:v>6.3913833191401803</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Q39: Overall, in the last 12 months, how was your experience of using the NHS mental health services?</c:v>
                  </c:pt>
                </c:lvl>
              </c:multiLvlStrCache>
            </c:multiLvlStrRef>
          </c:cat>
          <c:val>
            <c:numRef>
              <c:f>Sheet1!$D$2:$D$3</c:f>
              <c:numCache>
                <c:formatCode>General</c:formatCode>
                <c:ptCount val="2"/>
                <c:pt idx="0">
                  <c:v>6.6824730566302666</c:v>
                </c:pt>
                <c:pt idx="1">
                  <c:v>6.6719474101139937</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Q41: Aside from this questionnaire, in the last 12 months, have you been asked by NHS mental health services to give your views on the quality of your care?</c:v>
                  </c:pt>
                </c:lvl>
              </c:multiLvlStrCache>
            </c:multiLvlStrRef>
          </c:cat>
          <c:val>
            <c:numRef>
              <c:f>Sheet1!$C$2:$C$3</c:f>
              <c:numCache>
                <c:formatCode>General</c:formatCode>
                <c:ptCount val="2"/>
                <c:pt idx="0">
                  <c:v>2.0821938366591781</c:v>
                </c:pt>
                <c:pt idx="1">
                  <c:v>2.1953605979766939</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Q41: Aside from this questionnaire, in the last 12 months, have you been asked by NHS mental health services to give your views on the quality of your care?</c:v>
                  </c:pt>
                </c:lvl>
              </c:multiLvlStrCache>
            </c:multiLvlStrRef>
          </c:cat>
          <c:val>
            <c:numRef>
              <c:f>Sheet1!$D$2:$D$3</c:f>
              <c:numCache>
                <c:formatCode>General</c:formatCode>
                <c:ptCount val="2"/>
                <c:pt idx="0">
                  <c:v>2.6709575067200149</c:v>
                </c:pt>
                <c:pt idx="1">
                  <c:v>2.8145299561714601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4.7530771677347348</c:v>
                </c:pt>
                <c:pt idx="1">
                  <c:v>6.7527013024883278</c:v>
                </c:pt>
                <c:pt idx="2">
                  <c:v>7.5339298368518079</c:v>
                </c:pt>
                <c:pt idx="3">
                  <c:v>7.8357453491549496</c:v>
                </c:pt>
                <c:pt idx="4">
                  <c:v>5.9044679007203138</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4.4765169467771369</c:v>
                </c:pt>
                <c:pt idx="1">
                  <c:v>6.5537218457189699</c:v>
                </c:pt>
                <c:pt idx="2">
                  <c:v>7.350537487640536</c:v>
                </c:pt>
                <c:pt idx="3">
                  <c:v>7.787694921506338</c:v>
                </c:pt>
                <c:pt idx="4">
                  <c:v>5.8824670161889134</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06/03/2025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06/03/2025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dirty="0"/>
          </a:p>
        </p:txBody>
      </p:sp>
    </p:spTree>
    <p:extLst>
      <p:ext uri="{BB962C8B-B14F-4D97-AF65-F5344CB8AC3E}">
        <p14:creationId xmlns:p14="http://schemas.microsoft.com/office/powerpoint/2010/main" val="718524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18</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3E5AC-BE0E-2E02-9EBC-F057EFD70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B0455B-D239-232A-E527-B7DFF8B3C3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870F64-A22D-54F7-FAB6-5D15C9FE55E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F61B3CA-EA54-8A45-6241-62D0651B333C}"/>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704233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1522279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dirty="0"/>
          </a:p>
        </p:txBody>
      </p:sp>
    </p:spTree>
    <p:extLst>
      <p:ext uri="{BB962C8B-B14F-4D97-AF65-F5344CB8AC3E}">
        <p14:creationId xmlns:p14="http://schemas.microsoft.com/office/powerpoint/2010/main" val="38269508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38</a:t>
            </a:fld>
            <a:endParaRPr lang="en-GB" dirty="0"/>
          </a:p>
        </p:txBody>
      </p:sp>
    </p:spTree>
    <p:extLst>
      <p:ext uri="{BB962C8B-B14F-4D97-AF65-F5344CB8AC3E}">
        <p14:creationId xmlns:p14="http://schemas.microsoft.com/office/powerpoint/2010/main" val="3565667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21036133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6670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947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CCB26-92CF-9717-DAF3-D084BA7529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EB99D6-B282-831A-CAC9-FD4362D208B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1C213DF-858F-88E1-6CA1-0CABEE11FDE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D34CA6F-B204-4698-0EEC-186B90801C6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271930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03155-47AA-0834-4B28-45EE875C81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3190EC-B412-F105-6879-84C52BFA840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47CD102-37CF-9776-F2A5-1631D9C0AA4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1F48621-1B61-87FD-61AD-20D204D112D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1285290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CD380-1B30-029C-8856-C5809EF3E9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D21881-D37D-1741-6AB2-751C27351E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D39AD6C-B584-3D04-C57E-A58FA1133DD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75D3C32-A672-5D32-D4E0-8514B884904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349793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5DD87-BBF0-9077-F1A7-76D912F8AE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35070B-158F-0C00-9FFE-082AD6A2CE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6C3079A3-38D8-2BC3-0105-AD434D3072C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FF7873B-02E4-8BEC-2056-2E79A222FA5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92503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E6EBC-8D64-22D6-39D7-073A7E79A6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A6B15A-1CF9-0BC6-A7C2-702F4CEFA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26E7416-35F6-A28B-AFFD-8903207B8DE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B6D5B40-346F-0E90-154D-327891B12BD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2659634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5A152-20CD-A2E8-73D2-F8F4883FCB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0C18CE-8E4C-CAC8-0986-204CBBF35C3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40A137D-DC49-CC43-7CE9-9326805610D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C105997-2BF3-357E-14EA-C5809C0ACA1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2581731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284DD-9BE1-CC66-2CD3-CC6E7B1D1D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AF6C07-3363-A72B-B565-78183E5C459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4C2F58CF-7188-782C-BF08-E1A458A5227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943F193-0C2B-D77A-9AE9-A20C067FF27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542687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08DF7-82ED-0915-3D75-8958CCC4F7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728AB8-3CF8-E46A-78D0-F744F1D9D89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B049000-5BC6-2563-7DCF-2EC2765775D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170EB22-AD02-BD27-49E3-6295DA82865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152056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6B9A5-323A-1180-F7B5-8833ED493E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EC3E5E-8E1D-BD52-8C8B-8B0727690F1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158C09-0DD9-5FB8-1EEE-4F68EE1558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F438447-04E0-6A04-458E-8A530F142FB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406261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1A12C-9E11-15FF-500E-740669D2A4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25CAC7-02BB-0B67-36C8-561AFBCC8D4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81FA494-F660-FA35-B5A7-CBA93E58656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35E4ED0-3CDD-EEA4-2776-40906B11969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363832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94B65-6C10-9292-78BB-53C8F4447D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84FEFC-DA56-24D4-B49C-3C517E9643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B4117E0-B834-FE95-5ACB-CB175E941EB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9BBD2F1-2ECB-2BC5-FC60-636B3ADAB9F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578838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AE57A-7BEE-B48B-B7FA-340892590F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35FD62-7C74-2471-39E9-0092B955408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5DA02EB-8830-8810-D231-626887D6D6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2AD9CB1-CF61-56A0-9897-4E02B6A49E7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079966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070515-968E-8561-53FF-74191A9FE8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01ADD-CC7C-4E82-6D1E-F3AB02F8B06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0BE70106-31D6-F2F7-40CA-AE6B38CD07C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7D7095E-4263-B34D-2328-1BE80565A97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9646516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5BA7C-40AF-64C4-3AE3-B2D2816020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621211-FB2A-9635-ABFF-6F4F7081DE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318DBA-F205-6881-3941-A203CC37C30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044240-A140-53BA-590D-C6F8F18860A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74110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25A3F-7E52-BCC8-E7AB-C1015AA1F5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44F5E6-4789-9B04-9D60-A0DA4D6DBBA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7F843B2-07C5-049C-3AF5-A8CA134984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00D5EE-A12E-1F91-BFA7-7554326ADE4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480060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F2049-312E-890E-A6AE-DC13BDFAC7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23631B-B01D-0525-2284-6097EB5BABD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D444107-97EE-2846-DBF8-B69BF93841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20E4B33-D1B9-01CE-B332-794DA452B28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748740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62C0B-690C-1154-321E-5C4C3C6EE6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96289A-99FF-C8A0-0BA1-59B99B2110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D0C267E-44DE-27AE-7EA2-BE06EA9DA59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5FF3785-91F8-5274-4D9B-F74A2EEDD6D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540900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65.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12.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65.xml"/><Relationship Id="rId3" Type="http://schemas.openxmlformats.org/officeDocument/2006/relationships/image" Target="../media/image6.png"/><Relationship Id="rId7" Type="http://schemas.openxmlformats.org/officeDocument/2006/relationships/slide" Target="../slides/slide12.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23" name="Picture 22"/>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6225"/>
          <a:stretch/>
        </p:blipFill>
        <p:spPr>
          <a:xfrm flipH="1">
            <a:off x="-1" y="0"/>
            <a:ext cx="12191999" cy="6857999"/>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1"/>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79751" y="6032745"/>
            <a:ext cx="1649489" cy="612569"/>
          </a:xfrm>
          <a:prstGeom prst="rect">
            <a:avLst/>
          </a:prstGeom>
        </p:spPr>
      </p:pic>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926239"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409862"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2024 </a:t>
            </a:r>
            <a:r>
              <a:rPr lang="en-GB" sz="800">
                <a:solidFill>
                  <a:schemeClr val="bg1"/>
                </a:solidFill>
                <a:latin typeface="Arial" panose="020B0604020202020204" pitchFamily="34" charset="0"/>
                <a:cs typeface="Arial" panose="020B0604020202020204" pitchFamily="34" charset="0"/>
              </a:rPr>
              <a:t>|  RP7 | Lincolnshire Partnership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478481" y="610565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3" name="TextBox 2">
            <a:extLst>
              <a:ext uri="{FF2B5EF4-FFF2-40B4-BE49-F238E27FC236}">
                <a16:creationId xmlns:a16="http://schemas.microsoft.com/office/drawing/2014/main" id="{1ECA967E-C425-AD2A-FBFD-390AB0DCFCB4}"/>
              </a:ext>
            </a:extLst>
          </p:cNvPr>
          <p:cNvSpPr txBox="1"/>
          <p:nvPr userDrawn="1"/>
        </p:nvSpPr>
        <p:spPr>
          <a:xfrm>
            <a:off x="5001303"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E7FBBC95-FB03-0A77-34F6-00EC4B4793F0}"/>
              </a:ext>
            </a:extLst>
          </p:cNvPr>
          <p:cNvSpPr txBox="1"/>
          <p:nvPr userDrawn="1"/>
        </p:nvSpPr>
        <p:spPr>
          <a:xfrm>
            <a:off x="6485527" y="-1299"/>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560FBEB-D2EC-D93A-A729-1000AF61350A}"/>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BCEE580A-5E58-DE75-ACAC-EB6B3320E866}"/>
              </a:ext>
            </a:extLst>
          </p:cNvPr>
          <p:cNvSpPr txBox="1"/>
          <p:nvPr userDrawn="1"/>
        </p:nvSpPr>
        <p:spPr>
          <a:xfrm>
            <a:off x="6485527" y="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55B85FB9-4326-F033-1EE8-A0A45F1C23BE}"/>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33EA553C-751D-33C9-75FB-8170DD484FBA}"/>
              </a:ext>
            </a:extLst>
          </p:cNvPr>
          <p:cNvSpPr txBox="1"/>
          <p:nvPr userDrawn="1"/>
        </p:nvSpPr>
        <p:spPr>
          <a:xfrm>
            <a:off x="6485527"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7973674"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446997" y="0"/>
            <a:ext cx="1440000" cy="432000"/>
          </a:xfrm>
          <a:prstGeom prst="rect">
            <a:avLst/>
          </a:prstGeom>
          <a:no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924277" y="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423835" y="10993"/>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6" name="TextBox 5">
            <a:hlinkClick r:id="rId8" action="ppaction://hlinksldjump"/>
            <a:extLst>
              <a:ext uri="{FF2B5EF4-FFF2-40B4-BE49-F238E27FC236}">
                <a16:creationId xmlns:a16="http://schemas.microsoft.com/office/drawing/2014/main" id="{1087AC65-32F9-077A-DB81-47AE420A6055}"/>
              </a:ext>
            </a:extLst>
          </p:cNvPr>
          <p:cNvSpPr txBox="1"/>
          <p:nvPr userDrawn="1"/>
        </p:nvSpPr>
        <p:spPr>
          <a:xfrm>
            <a:off x="6392017" y="788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extLst>
              <a:ext uri="{FF2B5EF4-FFF2-40B4-BE49-F238E27FC236}">
                <a16:creationId xmlns:a16="http://schemas.microsoft.com/office/drawing/2014/main" id="{D49524EF-A597-F605-C1D8-95C285691DDA}"/>
              </a:ext>
            </a:extLst>
          </p:cNvPr>
          <p:cNvSpPr txBox="1"/>
          <p:nvPr userDrawn="1"/>
        </p:nvSpPr>
        <p:spPr>
          <a:xfrm>
            <a:off x="4913697" y="7880"/>
            <a:ext cx="1440000" cy="4320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704902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6485527"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78B66233-0111-0467-D94D-2E1D1DFAE63B}"/>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10" name="TextBox 9">
            <a:extLst>
              <a:ext uri="{FF2B5EF4-FFF2-40B4-BE49-F238E27FC236}">
                <a16:creationId xmlns:a16="http://schemas.microsoft.com/office/drawing/2014/main" id="{BD8639C8-3BC4-2E7E-C416-8B2F2E9CB05B}"/>
              </a:ext>
            </a:extLst>
          </p:cNvPr>
          <p:cNvSpPr txBox="1"/>
          <p:nvPr userDrawn="1"/>
        </p:nvSpPr>
        <p:spPr>
          <a:xfrm>
            <a:off x="3515660" y="-1111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437112"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2024 | </a:t>
            </a:r>
            <a:r>
              <a:rPr lang="en-GB" sz="800">
                <a:solidFill>
                  <a:schemeClr val="bg1"/>
                </a:solidFill>
                <a:latin typeface="Arial" panose="020B0604020202020204" pitchFamily="34" charset="0"/>
                <a:cs typeface="Arial" panose="020B0604020202020204" pitchFamily="34" charset="0"/>
              </a:rPr>
              <a:t>| RP7 | Lincolnshire Partnership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438100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Community Mental Health Survey | 2024 </a:t>
            </a:r>
            <a:r>
              <a:rPr lang="en-GB" sz="800">
                <a:solidFill>
                  <a:schemeClr val="tx1">
                    <a:lumMod val="75000"/>
                    <a:lumOff val="25000"/>
                  </a:schemeClr>
                </a:solidFill>
                <a:latin typeface="Arial" panose="020B0604020202020204" pitchFamily="34" charset="0"/>
                <a:cs typeface="Arial" panose="020B0604020202020204" pitchFamily="34" charset="0"/>
              </a:rPr>
              <a:t>| RP7 | Lincolnshire Partnership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5" r:id="rId6"/>
    <p:sldLayoutId id="2147483773" r:id="rId7"/>
    <p:sldLayoutId id="21474837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cqc.org.uk/publications/surveys/community-mental-health-survey"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xml.rels><?xml version="1.0" encoding="UTF-8" standalone="yes"?>
<Relationships xmlns="http://schemas.openxmlformats.org/package/2006/relationships"><Relationship Id="rId13" Type="http://schemas.openxmlformats.org/officeDocument/2006/relationships/slide" Target="slide18.xml"/><Relationship Id="rId18" Type="http://schemas.openxmlformats.org/officeDocument/2006/relationships/slide" Target="slide30.xml"/><Relationship Id="rId26" Type="http://schemas.openxmlformats.org/officeDocument/2006/relationships/slide" Target="slide45.xml"/><Relationship Id="rId39" Type="http://schemas.openxmlformats.org/officeDocument/2006/relationships/slide" Target="slide46.xml"/><Relationship Id="rId21" Type="http://schemas.openxmlformats.org/officeDocument/2006/relationships/slide" Target="slide37.xml"/><Relationship Id="rId34" Type="http://schemas.openxmlformats.org/officeDocument/2006/relationships/slide" Target="slide58.xml"/><Relationship Id="rId42" Type="http://schemas.openxmlformats.org/officeDocument/2006/relationships/slide" Target="slide11.xml"/><Relationship Id="rId7" Type="http://schemas.openxmlformats.org/officeDocument/2006/relationships/slide" Target="slide7.xml"/><Relationship Id="rId2" Type="http://schemas.openxmlformats.org/officeDocument/2006/relationships/notesSlide" Target="../notesSlides/notesSlide2.xml"/><Relationship Id="rId16" Type="http://schemas.openxmlformats.org/officeDocument/2006/relationships/slide" Target="slide25.xml"/><Relationship Id="rId20" Type="http://schemas.openxmlformats.org/officeDocument/2006/relationships/slide" Target="slide34.xml"/><Relationship Id="rId29" Type="http://schemas.openxmlformats.org/officeDocument/2006/relationships/slide" Target="slide50.xml"/><Relationship Id="rId41" Type="http://schemas.openxmlformats.org/officeDocument/2006/relationships/slide" Target="slide66.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12.xml"/><Relationship Id="rId24" Type="http://schemas.openxmlformats.org/officeDocument/2006/relationships/slide" Target="slide43.xml"/><Relationship Id="rId32" Type="http://schemas.openxmlformats.org/officeDocument/2006/relationships/slide" Target="slide56.xml"/><Relationship Id="rId37" Type="http://schemas.openxmlformats.org/officeDocument/2006/relationships/slide" Target="slide63.xml"/><Relationship Id="rId40" Type="http://schemas.openxmlformats.org/officeDocument/2006/relationships/slide" Target="slide65.xml"/><Relationship Id="rId5" Type="http://schemas.openxmlformats.org/officeDocument/2006/relationships/slide" Target="slide5.xml"/><Relationship Id="rId15" Type="http://schemas.openxmlformats.org/officeDocument/2006/relationships/slide" Target="slide23.xml"/><Relationship Id="rId23" Type="http://schemas.openxmlformats.org/officeDocument/2006/relationships/slide" Target="slide41.xml"/><Relationship Id="rId28" Type="http://schemas.openxmlformats.org/officeDocument/2006/relationships/slide" Target="slide48.xml"/><Relationship Id="rId36" Type="http://schemas.openxmlformats.org/officeDocument/2006/relationships/slide" Target="slide62.xml"/><Relationship Id="rId10" Type="http://schemas.openxmlformats.org/officeDocument/2006/relationships/slide" Target="slide10.xml"/><Relationship Id="rId19" Type="http://schemas.openxmlformats.org/officeDocument/2006/relationships/slide" Target="slide32.xml"/><Relationship Id="rId31" Type="http://schemas.openxmlformats.org/officeDocument/2006/relationships/slide" Target="slide52.xml"/><Relationship Id="rId44" Type="http://schemas.openxmlformats.org/officeDocument/2006/relationships/slide" Target="slide14.xml"/><Relationship Id="rId4" Type="http://schemas.openxmlformats.org/officeDocument/2006/relationships/slide" Target="slide4.xml"/><Relationship Id="rId9" Type="http://schemas.openxmlformats.org/officeDocument/2006/relationships/slide" Target="slide9.xml"/><Relationship Id="rId14" Type="http://schemas.openxmlformats.org/officeDocument/2006/relationships/slide" Target="slide21.xml"/><Relationship Id="rId22" Type="http://schemas.openxmlformats.org/officeDocument/2006/relationships/slide" Target="slide39.xml"/><Relationship Id="rId27" Type="http://schemas.openxmlformats.org/officeDocument/2006/relationships/slide" Target="slide47.xml"/><Relationship Id="rId30" Type="http://schemas.openxmlformats.org/officeDocument/2006/relationships/slide" Target="slide51.xml"/><Relationship Id="rId35" Type="http://schemas.openxmlformats.org/officeDocument/2006/relationships/slide" Target="slide61.xml"/><Relationship Id="rId43" Type="http://schemas.openxmlformats.org/officeDocument/2006/relationships/slide" Target="slide55.xml"/><Relationship Id="rId8" Type="http://schemas.openxmlformats.org/officeDocument/2006/relationships/slide" Target="slide8.xml"/><Relationship Id="rId3" Type="http://schemas.openxmlformats.org/officeDocument/2006/relationships/slide" Target="slide3.xml"/><Relationship Id="rId12" Type="http://schemas.openxmlformats.org/officeDocument/2006/relationships/slide" Target="slide16.xml"/><Relationship Id="rId17" Type="http://schemas.openxmlformats.org/officeDocument/2006/relationships/slide" Target="slide28.xml"/><Relationship Id="rId25" Type="http://schemas.openxmlformats.org/officeDocument/2006/relationships/slide" Target="slide13.xml"/><Relationship Id="rId33" Type="http://schemas.openxmlformats.org/officeDocument/2006/relationships/slide" Target="slide57.xml"/><Relationship Id="rId38" Type="http://schemas.openxmlformats.org/officeDocument/2006/relationships/slide" Target="slide64.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21.xml"/></Relationships>
</file>

<file path=ppt/slides/_rels/slide23.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5.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27.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2.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chart" Target="../charts/chart40.xml"/></Relationships>
</file>

<file path=ppt/slides/_rels/slide34.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5.xml"/><Relationship Id="rId5" Type="http://schemas.openxmlformats.org/officeDocument/2006/relationships/chart" Target="../charts/chart44.xml"/><Relationship Id="rId4" Type="http://schemas.openxmlformats.org/officeDocument/2006/relationships/chart" Target="../charts/chart43.xml"/></Relationships>
</file>

<file path=ppt/slides/_rels/slide36.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7.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39.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s://www.cqc.org.uk/publications/surveys/surveys" TargetMode="External"/><Relationship Id="rId4" Type="http://schemas.openxmlformats.org/officeDocument/2006/relationships/hyperlink" Target="https://nhssurveys.org/"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41.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chart" Target="../charts/chart56.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hyperlink" Target="https://www.cqc.org.uk/publications/surveys/community-mental-health-survey"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59.xml"/></Relationships>
</file>

<file path=ppt/slides/_rels/slide48.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61.xml"/></Relationships>
</file>

<file path=ppt/slides/_rels/slide49.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63.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5-community-mental-health/" TargetMode="External"/><Relationship Id="rId5" Type="http://schemas.openxmlformats.org/officeDocument/2006/relationships/slide" Target="slide13.xml"/><Relationship Id="rId4" Type="http://schemas.openxmlformats.org/officeDocument/2006/relationships/hyperlink" Target="https://nhssurveys.org/wp-content/surveys/05-community-mental-health/04-analysis-reporting/2024/Scored%20Questionnaire.pdf"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65.xml"/></Relationships>
</file>

<file path=ppt/slides/_rels/slide51.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67.xml"/></Relationships>
</file>

<file path=ppt/slides/_rels/slide52.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69.xml"/></Relationships>
</file>

<file path=ppt/slides/_rels/slide53.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71.xml"/></Relationships>
</file>

<file path=ppt/slides/_rels/slide54.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74.xml"/></Relationships>
</file>

<file path=ppt/slides/_rels/slide57.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76.xml"/></Relationships>
</file>

<file path=ppt/slides/_rels/slide58.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78.xml"/></Relationships>
</file>

<file path=ppt/slides/_rels/slide59.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80.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5-community-mental-health/" TargetMode="External"/><Relationship Id="rId4" Type="http://schemas.openxmlformats.org/officeDocument/2006/relationships/hyperlink" Target="http://www.cqc.org.uk/cmh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81.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82.xml"/></Relationships>
</file>

<file path=ppt/slides/_rels/slide61.xml.rels><?xml version="1.0" encoding="UTF-8" standalone="yes"?>
<Relationships xmlns="http://schemas.openxmlformats.org/package/2006/relationships"><Relationship Id="rId3" Type="http://schemas.openxmlformats.org/officeDocument/2006/relationships/chart" Target="../charts/chart83.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84.xml"/></Relationships>
</file>

<file path=ppt/slides/_rels/slide62.xml.rels><?xml version="1.0" encoding="UTF-8" standalone="yes"?>
<Relationships xmlns="http://schemas.openxmlformats.org/package/2006/relationships"><Relationship Id="rId3" Type="http://schemas.openxmlformats.org/officeDocument/2006/relationships/chart" Target="../charts/chart85.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86.xml"/></Relationships>
</file>

<file path=ppt/slides/_rels/slide63.xml.rels><?xml version="1.0" encoding="UTF-8" standalone="yes"?>
<Relationships xmlns="http://schemas.openxmlformats.org/package/2006/relationships"><Relationship Id="rId3" Type="http://schemas.openxmlformats.org/officeDocument/2006/relationships/chart" Target="../charts/chart87.xml"/><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chart" Target="../charts/chart7.xml"/><Relationship Id="rId4" Type="http://schemas.openxmlformats.org/officeDocument/2006/relationships/slide" Target="slide6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Lincolnshire Partnership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589415" y="3024937"/>
            <a:ext cx="10971214"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Community Mental Health Survey</a:t>
            </a:r>
            <a:br>
              <a:rPr lang="en-GB" sz="4000" dirty="0"/>
            </a:b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2240948078"/>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1001220030"/>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1797635336"/>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10 Support in accessing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Q35. Has your NHS mental health team asked if you need support to access your care and treatment?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Involvement in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Q16. Were you given a choice on how your care and treatment would be delivered?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Involvement in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Q15. To what extent did your NHS mental health team involve you in agreeing your care plan?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Q22_1. Have any of the following been discussed with you about your medication? Purpose of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Q34. Have NHS mental health services involved a member of your family or someone else close to you as much as you would like?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2692457468"/>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Support while waiting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Q7. Was the support offered appropriate for your mental health needs?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Planning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Q14. Do you have a care plan?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Support while waiting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Q6. While waiting, between your assessment with the NHS mental health team and your first appointment for treatment, were you offered support with your mental health?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Q33_2. In the last 12 months, did your NHS mental health team give you any help or advice with finding support for…Finding or keeping work</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Planning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Q17. In the last 12 months, have you had a care review meeting with your NHS mental health team to discuss how your care is working?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Community Mental Health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Lincolnshire Partnership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15364654-6F57-41EB-AA26-0ECBBBF1D9E3}"/>
              </a:ext>
            </a:extLst>
          </p:cNvPr>
          <p:cNvSpPr txBox="1">
            <a:spLocks/>
          </p:cNvSpPr>
          <p:nvPr/>
        </p:nvSpPr>
        <p:spPr>
          <a:xfrm>
            <a:off x="412591" y="172542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prstClr val="black"/>
                </a:solidFill>
                <a:latin typeface="Arial"/>
              </a:rPr>
              <a:t>service user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441188" y="2156977"/>
            <a:ext cx="5302770" cy="2940938"/>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Support in accessing care</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NHS mental health team asked if service users needed support to access their care and treatment</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Involvement in care: </a:t>
            </a:r>
            <a:r>
              <a:rPr kumimoji="0" lang="en-GB" sz="1200" b="0" i="0" u="none" strike="noStrike" kern="1200" cap="none" spc="0" normalizeH="0" baseline="0" noProof="0">
                <a:ln>
                  <a:noFill/>
                </a:ln>
                <a:solidFill>
                  <a:prstClr val="black"/>
                </a:solidFill>
                <a:effectLst/>
                <a:uLnTx/>
                <a:uFillTx/>
                <a:latin typeface="Arial"/>
                <a:ea typeface="+mj-ea"/>
                <a:cs typeface="+mj-cs"/>
              </a:rPr>
              <a:t>service users being given a choice on how their care and treatment was delivered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Involvement in care: </a:t>
            </a:r>
            <a:r>
              <a:rPr lang="en-GB" sz="1200" b="0">
                <a:solidFill>
                  <a:prstClr val="black"/>
                </a:solidFill>
                <a:latin typeface="Arial"/>
              </a:rPr>
              <a:t>service users being involved in agreeing their care plan</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Medication: </a:t>
            </a:r>
            <a:r>
              <a:rPr lang="en-GB" sz="1200" b="0">
                <a:solidFill>
                  <a:prstClr val="black"/>
                </a:solidFill>
                <a:latin typeface="Arial"/>
              </a:rPr>
              <a:t>purpose of medication being discussed with service users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Support with other areas of life:</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service users' family/someone close to them being involved in their care as much as they like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3500BAE9-57CC-4BAF-87C0-D92C0896F54B}"/>
              </a:ext>
            </a:extLst>
          </p:cNvPr>
          <p:cNvSpPr txBox="1">
            <a:spLocks/>
          </p:cNvSpPr>
          <p:nvPr/>
        </p:nvSpPr>
        <p:spPr>
          <a:xfrm>
            <a:off x="6448044" y="174980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service</a:t>
            </a:r>
            <a:r>
              <a:rPr kumimoji="0" lang="en-GB" sz="1800" b="1" i="0" u="none" strike="noStrike" kern="1200" cap="none" spc="0" normalizeH="0" noProof="0" dirty="0">
                <a:ln>
                  <a:noFill/>
                </a:ln>
                <a:solidFill>
                  <a:schemeClr val="tx1"/>
                </a:solidFill>
                <a:effectLst/>
                <a:uLnTx/>
                <a:uFillTx/>
                <a:latin typeface="Arial"/>
                <a:ea typeface="+mj-ea"/>
                <a:cs typeface="+mj-cs"/>
              </a:rPr>
              <a:t>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448044" y="2156977"/>
            <a:ext cx="5302770" cy="2940938"/>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Support while waiting</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service users offered appropriate support while waiting</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Planning care: </a:t>
            </a:r>
            <a:r>
              <a:rPr kumimoji="0" lang="en-GB" sz="1200" b="0" i="0" u="none" strike="noStrike" kern="1200" cap="none" spc="0" normalizeH="0" baseline="0" noProof="0">
                <a:ln>
                  <a:noFill/>
                </a:ln>
                <a:solidFill>
                  <a:prstClr val="black"/>
                </a:solidFill>
                <a:effectLst/>
                <a:uLnTx/>
                <a:uFillTx/>
                <a:latin typeface="Arial"/>
                <a:ea typeface="+mj-ea"/>
                <a:cs typeface="+mj-cs"/>
              </a:rPr>
              <a:t>service users having a care plan</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Support while waiting: </a:t>
            </a:r>
            <a:r>
              <a:rPr lang="en-GB" sz="1200" b="0" noProof="0">
                <a:solidFill>
                  <a:prstClr val="black"/>
                </a:solidFill>
                <a:latin typeface="Arial"/>
              </a:rPr>
              <a:t>service users offered support while waiting</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Support with other areas of life: </a:t>
            </a:r>
            <a:r>
              <a:rPr lang="en-GB" sz="1200" b="0">
                <a:solidFill>
                  <a:prstClr val="black"/>
                </a:solidFill>
                <a:latin typeface="Arial"/>
              </a:rPr>
              <a:t>service users being given help or advice with finding support for finding or keeping work</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Planning care:</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service users had a care review meeting in the last 12 months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7C88008D-3774-4309-AACC-46F832C550A4}"/>
              </a:ext>
            </a:extLst>
          </p:cNvPr>
          <p:cNvSpPr/>
          <p:nvPr/>
        </p:nvSpPr>
        <p:spPr>
          <a:xfrm>
            <a:off x="363823" y="5180840"/>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receiving care or treatment for a mental health condition and had been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treated</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by the trust between 1 April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296</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Tree>
    <p:extLst>
      <p:ext uri="{BB962C8B-B14F-4D97-AF65-F5344CB8AC3E}">
        <p14:creationId xmlns:p14="http://schemas.microsoft.com/office/powerpoint/2010/main" val="946635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20602"/>
            <a:ext cx="859671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513986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service user’s experience could be improved. A score of 0 is assigned to all responses that reflect considerable scope for improvement, whereas a score of 10 refers to the most positive service user experience possible. Where a number of options lay between the negative and positive responses, they are placed at equal intervals along the scale. Where options were provided that did not have any bearing on the trust’s performance in terms of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18 “Has your NHS mental health team supported you to make decisions about your care and treatment? Support includes sharing information on risks and benefits of your care and treatment.”: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definitely” would be given a score of 10, as this refers to the most positive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to some extent”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they do not have a clear bearing on the trust’s performance in terms of service user’s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 technique</a:t>
            </a:r>
            <a:r>
              <a:rPr lang="en-GB" sz="1200" dirty="0">
                <a:latin typeface="Arial" panose="020B0604020202020204" pitchFamily="34" charset="0"/>
                <a:cs typeface="Arial" panose="020B0604020202020204" pitchFamily="34" charset="0"/>
              </a:rPr>
              <a:t>.</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6" name="Picture 5">
            <a:extLst>
              <a:ext uri="{FF2B5EF4-FFF2-40B4-BE49-F238E27FC236}">
                <a16:creationId xmlns:a16="http://schemas.microsoft.com/office/drawing/2014/main" id="{FFD26335-C700-CD02-4520-822E6EE6A7B8}"/>
              </a:ext>
            </a:extLst>
          </p:cNvPr>
          <p:cNvPicPr>
            <a:picLocks noChangeAspect="1"/>
          </p:cNvPicPr>
          <p:nvPr/>
        </p:nvPicPr>
        <p:blipFill>
          <a:blip r:embed="rId4"/>
          <a:stretch>
            <a:fillRect/>
          </a:stretch>
        </p:blipFill>
        <p:spPr>
          <a:xfrm>
            <a:off x="6023937" y="1801346"/>
            <a:ext cx="5745907" cy="2222975"/>
          </a:xfrm>
          <a:prstGeom prst="rect">
            <a:avLst/>
          </a:prstGeom>
        </p:spPr>
      </p:pic>
      <p:pic>
        <p:nvPicPr>
          <p:cNvPr id="10" name="Picture 9">
            <a:extLst>
              <a:ext uri="{FF2B5EF4-FFF2-40B4-BE49-F238E27FC236}">
                <a16:creationId xmlns:a16="http://schemas.microsoft.com/office/drawing/2014/main" id="{54D5E83F-0183-C191-97B1-A5967DD13B83}"/>
              </a:ext>
            </a:extLst>
          </p:cNvPr>
          <p:cNvPicPr>
            <a:picLocks noChangeAspect="1"/>
          </p:cNvPicPr>
          <p:nvPr/>
        </p:nvPicPr>
        <p:blipFill>
          <a:blip r:embed="rId5"/>
          <a:stretch>
            <a:fillRect/>
          </a:stretch>
        </p:blipFill>
        <p:spPr>
          <a:xfrm>
            <a:off x="6372224" y="4709667"/>
            <a:ext cx="5191126" cy="1763335"/>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1. </a:t>
            </a:r>
            <a:r>
              <a:rPr lang="en-US" dirty="0"/>
              <a:t>Support while waiting </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8" name="S1"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60611238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section_table"/>
          <p:cNvGraphicFramePr>
            <a:graphicFrameLocks noGrp="1"/>
          </p:cNvGraphicFramePr>
          <p:nvPr>
            <p:extLst>
              <p:ext uri="{D42A27DB-BD31-4B8C-83A1-F6EECF244321}">
                <p14:modId xmlns:p14="http://schemas.microsoft.com/office/powerpoint/2010/main" val="357893342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Q7" descr="A chart showing how your Trust scored for Q8 compared with other trusts that took part; using the ‘expected range’ analysis technique. ">
            <a:extLst>
              <a:ext uri="{FF2B5EF4-FFF2-40B4-BE49-F238E27FC236}">
                <a16:creationId xmlns:a16="http://schemas.microsoft.com/office/drawing/2014/main" id="{98788DA1-4363-4CA7-A414-68A6ED90B11A}"/>
              </a:ext>
            </a:extLst>
          </p:cNvPr>
          <p:cNvGraphicFramePr>
            <a:graphicFrameLocks/>
          </p:cNvGraphicFramePr>
          <p:nvPr>
            <p:extLst>
              <p:ext uri="{D42A27DB-BD31-4B8C-83A1-F6EECF244321}">
                <p14:modId xmlns:p14="http://schemas.microsoft.com/office/powerpoint/2010/main" val="1993352753"/>
              </p:ext>
            </p:extLst>
          </p:nvPr>
        </p:nvGraphicFramePr>
        <p:xfrm>
          <a:off x="140735" y="2451654"/>
          <a:ext cx="8246527" cy="1890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Support while waiting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5" name="Group 4" descr="A chart showing how your Trust scored for Q7 compared with other trusts that took part; using the ‘expected range’ analysis technique. ">
            <a:extLst>
              <a:ext uri="{FF2B5EF4-FFF2-40B4-BE49-F238E27FC236}">
                <a16:creationId xmlns:a16="http://schemas.microsoft.com/office/drawing/2014/main" id="{96B6760A-A8D4-4213-A0F1-27467148A5A6}"/>
              </a:ext>
            </a:extLst>
          </p:cNvPr>
          <p:cNvGrpSpPr/>
          <p:nvPr/>
        </p:nvGrpSpPr>
        <p:grpSpPr>
          <a:xfrm>
            <a:off x="140735" y="1551654"/>
            <a:ext cx="8246527" cy="1836000"/>
            <a:chOff x="380078" y="1436455"/>
            <a:chExt cx="8246527" cy="1620000"/>
          </a:xfrm>
        </p:grpSpPr>
        <p:graphicFrame>
          <p:nvGraphicFramePr>
            <p:cNvPr id="11" name="Q6">
              <a:extLst>
                <a:ext uri="{FF2B5EF4-FFF2-40B4-BE49-F238E27FC236}">
                  <a16:creationId xmlns:a16="http://schemas.microsoft.com/office/drawing/2014/main" id="{4647D9F7-FB19-42E0-AFE3-E737CF1F73AF}"/>
                </a:ext>
              </a:extLst>
            </p:cNvPr>
            <p:cNvGraphicFramePr/>
            <p:nvPr>
              <p:extLst>
                <p:ext uri="{D42A27DB-BD31-4B8C-83A1-F6EECF244321}">
                  <p14:modId xmlns:p14="http://schemas.microsoft.com/office/powerpoint/2010/main" val="3601860589"/>
                </p:ext>
              </p:extLst>
            </p:nvPr>
          </p:nvGraphicFramePr>
          <p:xfrm>
            <a:off x="380078" y="1436455"/>
            <a:ext cx="8246527" cy="1620000"/>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a16="http://schemas.microsoft.com/office/drawing/2014/main" id="{65B13D04-C6A7-4775-B8F4-D67398ECB552}"/>
                </a:ext>
              </a:extLst>
            </p:cNvPr>
            <p:cNvSpPr/>
            <p:nvPr/>
          </p:nvSpPr>
          <p:spPr>
            <a:xfrm>
              <a:off x="6694854" y="188363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sp>
        <p:nvSpPr>
          <p:cNvPr id="2" name="Rectangle 1">
            <a:extLst>
              <a:ext uri="{FF2B5EF4-FFF2-40B4-BE49-F238E27FC236}">
                <a16:creationId xmlns:a16="http://schemas.microsoft.com/office/drawing/2014/main" id="{6DEA00FC-122B-472B-9508-9EDD0EEC6DED}"/>
              </a:ext>
            </a:extLst>
          </p:cNvPr>
          <p:cNvSpPr/>
          <p:nvPr/>
        </p:nvSpPr>
        <p:spPr>
          <a:xfrm>
            <a:off x="10590763" y="1783425"/>
            <a:ext cx="1400766" cy="2525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1" name="table" descr="Number of respondents, Trust score, National average, lowest trust score, highest trust score shown for Q7, Q8 and Q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551422456"/>
              </p:ext>
            </p:extLst>
          </p:nvPr>
        </p:nvGraphicFramePr>
        <p:xfrm>
          <a:off x="8608979" y="2036023"/>
          <a:ext cx="3379759" cy="2059344"/>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38499">
                  <a:extLst>
                    <a:ext uri="{9D8B030D-6E8A-4147-A177-3AD203B41FA5}">
                      <a16:colId xmlns:a16="http://schemas.microsoft.com/office/drawing/2014/main" val="4049772561"/>
                    </a:ext>
                  </a:extLst>
                </a:gridCol>
                <a:gridCol w="696226">
                  <a:extLst>
                    <a:ext uri="{9D8B030D-6E8A-4147-A177-3AD203B41FA5}">
                      <a16:colId xmlns:a16="http://schemas.microsoft.com/office/drawing/2014/main" val="761297345"/>
                    </a:ext>
                  </a:extLst>
                </a:gridCol>
                <a:gridCol w="468258">
                  <a:extLst>
                    <a:ext uri="{9D8B030D-6E8A-4147-A177-3AD203B41FA5}">
                      <a16:colId xmlns:a16="http://schemas.microsoft.com/office/drawing/2014/main" val="2986169346"/>
                    </a:ext>
                  </a:extLst>
                </a:gridCol>
                <a:gridCol w="468259">
                  <a:extLst>
                    <a:ext uri="{9D8B030D-6E8A-4147-A177-3AD203B41FA5}">
                      <a16:colId xmlns:a16="http://schemas.microsoft.com/office/drawing/2014/main" val="2645485451"/>
                    </a:ext>
                  </a:extLst>
                </a:gridCol>
                <a:gridCol w="468258">
                  <a:extLst>
                    <a:ext uri="{9D8B030D-6E8A-4147-A177-3AD203B41FA5}">
                      <a16:colId xmlns:a16="http://schemas.microsoft.com/office/drawing/2014/main" val="457178370"/>
                    </a:ext>
                  </a:extLst>
                </a:gridCol>
                <a:gridCol w="468259">
                  <a:extLst>
                    <a:ext uri="{9D8B030D-6E8A-4147-A177-3AD203B41FA5}">
                      <a16:colId xmlns:a16="http://schemas.microsoft.com/office/drawing/2014/main" val="1607234817"/>
                    </a:ext>
                  </a:extLst>
                </a:gridCol>
              </a:tblGrid>
              <a:tr h="54149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0465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2007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Section 2. Mental Health Team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EAFBB15-8845-4AAB-B2F1-973F2F3D6A74}"/>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2" descr="A bar chart showing the range of section scores for all NHS trusts for Section 1 (Health and social care workers).">
            <a:extLst>
              <a:ext uri="{FF2B5EF4-FFF2-40B4-BE49-F238E27FC236}">
                <a16:creationId xmlns:a16="http://schemas.microsoft.com/office/drawing/2014/main" id="{0DF04CDE-6BAC-4839-A3A6-44D677617CA8}"/>
              </a:ext>
            </a:extLst>
          </p:cNvPr>
          <p:cNvGraphicFramePr/>
          <p:nvPr>
            <p:extLst>
              <p:ext uri="{D42A27DB-BD31-4B8C-83A1-F6EECF244321}">
                <p14:modId xmlns:p14="http://schemas.microsoft.com/office/powerpoint/2010/main" val="296912094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ection_table"/>
          <p:cNvGraphicFramePr>
            <a:graphicFrameLocks noGrp="1"/>
          </p:cNvGraphicFramePr>
          <p:nvPr>
            <p:extLst>
              <p:ext uri="{D42A27DB-BD31-4B8C-83A1-F6EECF244321}">
                <p14:modId xmlns:p14="http://schemas.microsoft.com/office/powerpoint/2010/main" val="370568736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Q11" descr="A chart showing how your Trust scored for Q13 compared with other trusts that took part; using the ‘expected range’ analysis technique. ">
            <a:extLst>
              <a:ext uri="{FF2B5EF4-FFF2-40B4-BE49-F238E27FC236}">
                <a16:creationId xmlns:a16="http://schemas.microsoft.com/office/drawing/2014/main" id="{BA3FE576-CD46-4CD9-A69D-C73456D6E5CE}"/>
              </a:ext>
            </a:extLst>
          </p:cNvPr>
          <p:cNvGraphicFramePr>
            <a:graphicFrameLocks/>
          </p:cNvGraphicFramePr>
          <p:nvPr>
            <p:extLst>
              <p:ext uri="{D42A27DB-BD31-4B8C-83A1-F6EECF244321}">
                <p14:modId xmlns:p14="http://schemas.microsoft.com/office/powerpoint/2010/main" val="3395081646"/>
              </p:ext>
            </p:extLst>
          </p:nvPr>
        </p:nvGraphicFramePr>
        <p:xfrm>
          <a:off x="153010" y="4050164"/>
          <a:ext cx="8246527" cy="169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10" descr="A chart showing how your Trust scored for Q13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3500098091"/>
              </p:ext>
            </p:extLst>
          </p:nvPr>
        </p:nvGraphicFramePr>
        <p:xfrm>
          <a:off x="153010" y="3162232"/>
          <a:ext cx="8246527" cy="180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9" descr="A chart showing how your Trust scored for Q12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2309243269"/>
              </p:ext>
            </p:extLst>
          </p:nvPr>
        </p:nvGraphicFramePr>
        <p:xfrm>
          <a:off x="153010" y="2348524"/>
          <a:ext cx="8246527" cy="1836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3012" y="1436456"/>
            <a:ext cx="8246527" cy="1818000"/>
            <a:chOff x="380078" y="1436456"/>
            <a:chExt cx="8246527" cy="1556833"/>
          </a:xfrm>
        </p:grpSpPr>
        <p:graphicFrame>
          <p:nvGraphicFramePr>
            <p:cNvPr id="15" name="Q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185285820"/>
                </p:ext>
              </p:extLst>
            </p:nvPr>
          </p:nvGraphicFramePr>
          <p:xfrm>
            <a:off x="380078" y="1436456"/>
            <a:ext cx="8246527" cy="1556833"/>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86174" y="1762048"/>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514CD6B0-AB82-DE51-77EA-4C7E319CF362}"/>
              </a:ext>
            </a:extLst>
          </p:cNvPr>
          <p:cNvGraphicFramePr>
            <a:graphicFrameLocks noGrp="1"/>
          </p:cNvGraphicFramePr>
          <p:nvPr>
            <p:extLst>
              <p:ext uri="{D42A27DB-BD31-4B8C-83A1-F6EECF244321}">
                <p14:modId xmlns:p14="http://schemas.microsoft.com/office/powerpoint/2010/main" val="23650066"/>
              </p:ext>
            </p:extLst>
          </p:nvPr>
        </p:nvGraphicFramePr>
        <p:xfrm>
          <a:off x="8570069" y="2032000"/>
          <a:ext cx="3382326" cy="405284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43269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97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273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12685" y="5467076"/>
            <a:ext cx="3362610" cy="938719"/>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10754822"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 name="Group 11">
            <a:extLst>
              <a:ext uri="{FF2B5EF4-FFF2-40B4-BE49-F238E27FC236}">
                <a16:creationId xmlns:a16="http://schemas.microsoft.com/office/drawing/2014/main" id="{05A0965C-01B0-6214-2423-970A2105207B}"/>
              </a:ext>
            </a:extLst>
          </p:cNvPr>
          <p:cNvGrpSpPr/>
          <p:nvPr/>
        </p:nvGrpSpPr>
        <p:grpSpPr>
          <a:xfrm>
            <a:off x="1792734" y="869860"/>
            <a:ext cx="1731876" cy="2121248"/>
            <a:chOff x="628769" y="884677"/>
            <a:chExt cx="1731876" cy="1764444"/>
          </a:xfrm>
        </p:grpSpPr>
        <p:sp>
          <p:nvSpPr>
            <p:cNvPr id="17" name="Rectangle 16" descr="Background &amp; methodology&#10;" title="Section 1">
              <a:hlinkClick r:id="rId3" action="ppaction://hlinksldjump"/>
              <a:extLst>
                <a:ext uri="{FF2B5EF4-FFF2-40B4-BE49-F238E27FC236}">
                  <a16:creationId xmlns:a16="http://schemas.microsoft.com/office/drawing/2014/main" id="{370AF834-0347-44E5-B067-773DCB2CD1D2}"/>
                </a:ext>
              </a:extLst>
            </p:cNvPr>
            <p:cNvSpPr/>
            <p:nvPr/>
          </p:nvSpPr>
          <p:spPr>
            <a:xfrm>
              <a:off x="628769" y="884677"/>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&amp; methodology</a:t>
              </a:r>
            </a:p>
          </p:txBody>
        </p:sp>
        <p:sp>
          <p:nvSpPr>
            <p:cNvPr id="3" name="Rectangle 2">
              <a:hlinkClick r:id="rId4" action="ppaction://hlinksldjump"/>
              <a:extLst>
                <a:ext uri="{FF2B5EF4-FFF2-40B4-BE49-F238E27FC236}">
                  <a16:creationId xmlns:a16="http://schemas.microsoft.com/office/drawing/2014/main" id="{E59241EA-F44E-C9EA-EFB8-98B7292FFC8B}"/>
                </a:ext>
              </a:extLst>
            </p:cNvPr>
            <p:cNvSpPr/>
            <p:nvPr/>
          </p:nvSpPr>
          <p:spPr>
            <a:xfrm>
              <a:off x="628769" y="1670437"/>
              <a:ext cx="1731876"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5" action="ppaction://hlinksldjump"/>
              <a:extLst>
                <a:ext uri="{FF2B5EF4-FFF2-40B4-BE49-F238E27FC236}">
                  <a16:creationId xmlns:a16="http://schemas.microsoft.com/office/drawing/2014/main" id="{6C1871B8-5E65-939D-E234-B81B00CA2294}"/>
                </a:ext>
              </a:extLst>
            </p:cNvPr>
            <p:cNvSpPr/>
            <p:nvPr/>
          </p:nvSpPr>
          <p:spPr>
            <a:xfrm>
              <a:off x="628769" y="2012724"/>
              <a:ext cx="1731876" cy="32536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6" action="ppaction://hlinksldjump"/>
              <a:extLst>
                <a:ext uri="{FF2B5EF4-FFF2-40B4-BE49-F238E27FC236}">
                  <a16:creationId xmlns:a16="http://schemas.microsoft.com/office/drawing/2014/main" id="{32298536-3B14-D696-C4DC-3332F5E52636}"/>
                </a:ext>
              </a:extLst>
            </p:cNvPr>
            <p:cNvSpPr/>
            <p:nvPr/>
          </p:nvSpPr>
          <p:spPr>
            <a:xfrm>
              <a:off x="628769" y="2338090"/>
              <a:ext cx="1731876" cy="31103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grpSp>
        <p:nvGrpSpPr>
          <p:cNvPr id="11" name="Group 10">
            <a:extLst>
              <a:ext uri="{FF2B5EF4-FFF2-40B4-BE49-F238E27FC236}">
                <a16:creationId xmlns:a16="http://schemas.microsoft.com/office/drawing/2014/main" id="{2B273FD4-B3CA-0D8E-8633-BA796B4D4BCA}"/>
              </a:ext>
            </a:extLst>
          </p:cNvPr>
          <p:cNvGrpSpPr/>
          <p:nvPr/>
        </p:nvGrpSpPr>
        <p:grpSpPr>
          <a:xfrm>
            <a:off x="3701001" y="877396"/>
            <a:ext cx="1731877" cy="2205988"/>
            <a:chOff x="2830793" y="859492"/>
            <a:chExt cx="1731877" cy="2030243"/>
          </a:xfrm>
        </p:grpSpPr>
        <p:sp>
          <p:nvSpPr>
            <p:cNvPr id="24" name="Rectangle 23" descr="Headline results" title="Section 2">
              <a:hlinkClick r:id="rId7" action="ppaction://hlinksldjump"/>
              <a:extLst>
                <a:ext uri="{FF2B5EF4-FFF2-40B4-BE49-F238E27FC236}">
                  <a16:creationId xmlns:a16="http://schemas.microsoft.com/office/drawing/2014/main" id="{908F9A59-76F8-4F59-8D74-8E768F473729}"/>
                </a:ext>
              </a:extLst>
            </p:cNvPr>
            <p:cNvSpPr/>
            <p:nvPr/>
          </p:nvSpPr>
          <p:spPr>
            <a:xfrm>
              <a:off x="2830794" y="859492"/>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8" action="ppaction://hlinksldjump"/>
              <a:extLst>
                <a:ext uri="{FF2B5EF4-FFF2-40B4-BE49-F238E27FC236}">
                  <a16:creationId xmlns:a16="http://schemas.microsoft.com/office/drawing/2014/main" id="{A123B665-4E67-D29D-AAA5-70B4C1419347}"/>
                </a:ext>
              </a:extLst>
            </p:cNvPr>
            <p:cNvSpPr/>
            <p:nvPr/>
          </p:nvSpPr>
          <p:spPr>
            <a:xfrm>
              <a:off x="2830794" y="1670437"/>
              <a:ext cx="1731876"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9" action="ppaction://hlinksldjump"/>
              <a:extLst>
                <a:ext uri="{FF2B5EF4-FFF2-40B4-BE49-F238E27FC236}">
                  <a16:creationId xmlns:a16="http://schemas.microsoft.com/office/drawing/2014/main" id="{8EEC548F-71BF-7FE7-381C-F33C6A31A788}"/>
                </a:ext>
              </a:extLst>
            </p:cNvPr>
            <p:cNvSpPr/>
            <p:nvPr/>
          </p:nvSpPr>
          <p:spPr>
            <a:xfrm>
              <a:off x="2830794" y="2021082"/>
              <a:ext cx="1731876" cy="3599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10" action="ppaction://hlinksldjump"/>
              <a:extLst>
                <a:ext uri="{FF2B5EF4-FFF2-40B4-BE49-F238E27FC236}">
                  <a16:creationId xmlns:a16="http://schemas.microsoft.com/office/drawing/2014/main" id="{CB66034D-F183-1AE1-2054-9B13E81CC611}"/>
                </a:ext>
              </a:extLst>
            </p:cNvPr>
            <p:cNvSpPr/>
            <p:nvPr/>
          </p:nvSpPr>
          <p:spPr>
            <a:xfrm>
              <a:off x="2830793" y="2382736"/>
              <a:ext cx="1727863" cy="5069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grpSp>
      <p:grpSp>
        <p:nvGrpSpPr>
          <p:cNvPr id="69" name="Group 68">
            <a:extLst>
              <a:ext uri="{FF2B5EF4-FFF2-40B4-BE49-F238E27FC236}">
                <a16:creationId xmlns:a16="http://schemas.microsoft.com/office/drawing/2014/main" id="{720EC99E-13AD-268F-A000-6C58EACABB99}"/>
              </a:ext>
            </a:extLst>
          </p:cNvPr>
          <p:cNvGrpSpPr/>
          <p:nvPr/>
        </p:nvGrpSpPr>
        <p:grpSpPr>
          <a:xfrm>
            <a:off x="5658130" y="869860"/>
            <a:ext cx="1747232" cy="5729722"/>
            <a:chOff x="4542748" y="912106"/>
            <a:chExt cx="1747232" cy="5536710"/>
          </a:xfrm>
        </p:grpSpPr>
        <p:sp>
          <p:nvSpPr>
            <p:cNvPr id="25" name="Rectangle 24" descr="Benchmarking" title="Section 3">
              <a:hlinkClick r:id="rId11" action="ppaction://hlinksldjump"/>
              <a:extLst>
                <a:ext uri="{FF2B5EF4-FFF2-40B4-BE49-F238E27FC236}">
                  <a16:creationId xmlns:a16="http://schemas.microsoft.com/office/drawing/2014/main" id="{EA1645F7-304F-4EE5-A389-9616276616EB}"/>
                </a:ext>
              </a:extLst>
            </p:cNvPr>
            <p:cNvSpPr/>
            <p:nvPr/>
          </p:nvSpPr>
          <p:spPr>
            <a:xfrm>
              <a:off x="4550775" y="912106"/>
              <a:ext cx="1731876" cy="82068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p:nvPr/>
          </p:nvSpPr>
          <p:spPr>
            <a:xfrm>
              <a:off x="4550775" y="2353870"/>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Support while waiting </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4553381" y="2664993"/>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Mental Health Team </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4553381" y="296589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Planning care </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4550775" y="3253794"/>
              <a:ext cx="1731876" cy="39588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Involvement in care </a:t>
              </a: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4550775" y="3613104"/>
              <a:ext cx="1731876" cy="326648"/>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Medication</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4550775" y="3930350"/>
              <a:ext cx="1731876" cy="30035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Psychological Therapies </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4550775" y="423070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Crisis Care Support </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4550775" y="452510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Crisis Care Access </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4550775" y="4819505"/>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Support with other areas of life</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4550775" y="5142813"/>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Support in accessing care </a:t>
              </a:r>
            </a:p>
          </p:txBody>
        </p:sp>
        <p:sp>
          <p:nvSpPr>
            <p:cNvPr id="40" name="Rectangle 39"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2" action="ppaction://hlinksldjump"/>
              <a:extLst>
                <a:ext uri="{FF2B5EF4-FFF2-40B4-BE49-F238E27FC236}">
                  <a16:creationId xmlns:a16="http://schemas.microsoft.com/office/drawing/2014/main" id="{3ACD54E0-24EE-44C5-A2F9-B801028CDD97}"/>
                </a:ext>
              </a:extLst>
            </p:cNvPr>
            <p:cNvSpPr/>
            <p:nvPr/>
          </p:nvSpPr>
          <p:spPr>
            <a:xfrm>
              <a:off x="4550775" y="5461982"/>
              <a:ext cx="1731876" cy="3315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11. Respect, dignity and compassion </a:t>
              </a:r>
            </a:p>
          </p:txBody>
        </p:sp>
        <p:sp>
          <p:nvSpPr>
            <p:cNvPr id="2" name="Rectangle 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3" action="ppaction://hlinksldjump"/>
              <a:extLst>
                <a:ext uri="{FF2B5EF4-FFF2-40B4-BE49-F238E27FC236}">
                  <a16:creationId xmlns:a16="http://schemas.microsoft.com/office/drawing/2014/main" id="{F88FD43B-9041-5DD4-BAC1-4F221438979F}"/>
                </a:ext>
              </a:extLst>
            </p:cNvPr>
            <p:cNvSpPr/>
            <p:nvPr/>
          </p:nvSpPr>
          <p:spPr>
            <a:xfrm>
              <a:off x="4542748" y="5800596"/>
              <a:ext cx="1731876" cy="32905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12. Overall experience </a:t>
              </a:r>
            </a:p>
          </p:txBody>
        </p:sp>
        <p:sp>
          <p:nvSpPr>
            <p:cNvPr id="4" name="Rectangle 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4" action="ppaction://hlinksldjump"/>
              <a:extLst>
                <a:ext uri="{FF2B5EF4-FFF2-40B4-BE49-F238E27FC236}">
                  <a16:creationId xmlns:a16="http://schemas.microsoft.com/office/drawing/2014/main" id="{9B8D2695-C86E-583D-5592-16868118F344}"/>
                </a:ext>
              </a:extLst>
            </p:cNvPr>
            <p:cNvSpPr/>
            <p:nvPr/>
          </p:nvSpPr>
          <p:spPr>
            <a:xfrm>
              <a:off x="4542748" y="6129646"/>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13. Feedback </a:t>
              </a:r>
            </a:p>
          </p:txBody>
        </p:sp>
        <p:sp>
          <p:nvSpPr>
            <p:cNvPr id="42" name="Rectangle 41">
              <a:hlinkClick r:id="rId25" action="ppaction://hlinksldjump"/>
              <a:extLst>
                <a:ext uri="{FF2B5EF4-FFF2-40B4-BE49-F238E27FC236}">
                  <a16:creationId xmlns:a16="http://schemas.microsoft.com/office/drawing/2014/main" id="{26A36D8D-6D41-BD55-BC20-32CDA1D6E6A1}"/>
                </a:ext>
              </a:extLst>
            </p:cNvPr>
            <p:cNvSpPr/>
            <p:nvPr/>
          </p:nvSpPr>
          <p:spPr>
            <a:xfrm>
              <a:off x="4558104" y="1739473"/>
              <a:ext cx="1731876" cy="32272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grpSp>
      <p:grpSp>
        <p:nvGrpSpPr>
          <p:cNvPr id="70" name="Group 69">
            <a:extLst>
              <a:ext uri="{FF2B5EF4-FFF2-40B4-BE49-F238E27FC236}">
                <a16:creationId xmlns:a16="http://schemas.microsoft.com/office/drawing/2014/main" id="{A4316E2F-7DDE-062D-F069-77D13BBCA176}"/>
              </a:ext>
            </a:extLst>
          </p:cNvPr>
          <p:cNvGrpSpPr/>
          <p:nvPr/>
        </p:nvGrpSpPr>
        <p:grpSpPr>
          <a:xfrm>
            <a:off x="7627299" y="869377"/>
            <a:ext cx="1732123" cy="5470274"/>
            <a:chOff x="6545848" y="929322"/>
            <a:chExt cx="1732123" cy="5243710"/>
          </a:xfrm>
        </p:grpSpPr>
        <p:sp>
          <p:nvSpPr>
            <p:cNvPr id="14" name="Rectangle 13" descr="Benchmarking" title="Section 3">
              <a:hlinkClick r:id="rId26" action="ppaction://hlinksldjump"/>
              <a:extLst>
                <a:ext uri="{FF2B5EF4-FFF2-40B4-BE49-F238E27FC236}">
                  <a16:creationId xmlns:a16="http://schemas.microsoft.com/office/drawing/2014/main" id="{8F9BF9FF-62F1-8275-142B-BDBC26828802}"/>
                </a:ext>
              </a:extLst>
            </p:cNvPr>
            <p:cNvSpPr/>
            <p:nvPr/>
          </p:nvSpPr>
          <p:spPr>
            <a:xfrm>
              <a:off x="6546095" y="929322"/>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Arial" panose="020B0604020202020204" pitchFamily="34" charset="0"/>
                  <a:cs typeface="Arial" panose="020B0604020202020204" pitchFamily="34" charset="0"/>
                </a:rPr>
                <a:t>4. </a:t>
              </a:r>
            </a:p>
            <a:p>
              <a:pPr algn="ctr"/>
              <a:r>
                <a:rPr lang="en-GB" sz="1200" b="1" dirty="0">
                  <a:solidFill>
                    <a:schemeClr val="bg1"/>
                  </a:solidFill>
                  <a:latin typeface="Arial" panose="020B0604020202020204" pitchFamily="34" charset="0"/>
                  <a:cs typeface="Arial" panose="020B0604020202020204" pitchFamily="34" charset="0"/>
                </a:rPr>
                <a:t>Change over time </a:t>
              </a:r>
            </a:p>
          </p:txBody>
        </p:sp>
        <p:sp>
          <p:nvSpPr>
            <p:cNvPr id="15" name="hyperlink_sh_1">
              <a:hlinkClick r:id="rId27" action="ppaction://hlinksldjump"/>
              <a:extLst>
                <a:ext uri="{FF2B5EF4-FFF2-40B4-BE49-F238E27FC236}">
                  <a16:creationId xmlns:a16="http://schemas.microsoft.com/office/drawing/2014/main" id="{66174255-67F0-984B-DFEB-E9EAABEF7847}"/>
                </a:ext>
              </a:extLst>
            </p:cNvPr>
            <p:cNvSpPr/>
            <p:nvPr/>
          </p:nvSpPr>
          <p:spPr>
            <a:xfrm>
              <a:off x="6545848" y="2054078"/>
              <a:ext cx="1731876" cy="35071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 Support while waiting </a:t>
              </a:r>
              <a:endParaRPr lang="en-GB" sz="1000" dirty="0">
                <a:solidFill>
                  <a:schemeClr val="bg1"/>
                </a:solidFill>
                <a:latin typeface="Arial" panose="020B0604020202020204" pitchFamily="34" charset="0"/>
                <a:cs typeface="Arial" panose="020B0604020202020204" pitchFamily="34" charset="0"/>
              </a:endParaRPr>
            </a:p>
          </p:txBody>
        </p:sp>
        <p:sp>
          <p:nvSpPr>
            <p:cNvPr id="16" name="hyperlink_sh_2">
              <a:hlinkClick r:id="rId28" action="ppaction://hlinksldjump"/>
              <a:extLst>
                <a:ext uri="{FF2B5EF4-FFF2-40B4-BE49-F238E27FC236}">
                  <a16:creationId xmlns:a16="http://schemas.microsoft.com/office/drawing/2014/main" id="{B73CAEF0-5E57-A010-E6F3-D6A9F8D67270}"/>
                </a:ext>
              </a:extLst>
            </p:cNvPr>
            <p:cNvSpPr/>
            <p:nvPr/>
          </p:nvSpPr>
          <p:spPr>
            <a:xfrm>
              <a:off x="6545848" y="2404790"/>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2. Mental Health Team </a:t>
              </a:r>
            </a:p>
          </p:txBody>
        </p:sp>
        <p:sp>
          <p:nvSpPr>
            <p:cNvPr id="18" name="hyperlink_sh_3">
              <a:hlinkClick r:id="rId29" action="ppaction://hlinksldjump"/>
              <a:extLst>
                <a:ext uri="{FF2B5EF4-FFF2-40B4-BE49-F238E27FC236}">
                  <a16:creationId xmlns:a16="http://schemas.microsoft.com/office/drawing/2014/main" id="{D8E1A833-FCF9-B11E-F89C-923CDBEE6318}"/>
                </a:ext>
              </a:extLst>
            </p:cNvPr>
            <p:cNvSpPr/>
            <p:nvPr/>
          </p:nvSpPr>
          <p:spPr>
            <a:xfrm>
              <a:off x="6545848" y="2713975"/>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3. Planning care </a:t>
              </a:r>
            </a:p>
          </p:txBody>
        </p:sp>
        <p:sp>
          <p:nvSpPr>
            <p:cNvPr id="19" name="hyperlink_sh_4">
              <a:hlinkClick r:id="rId30" action="ppaction://hlinksldjump"/>
              <a:extLst>
                <a:ext uri="{FF2B5EF4-FFF2-40B4-BE49-F238E27FC236}">
                  <a16:creationId xmlns:a16="http://schemas.microsoft.com/office/drawing/2014/main" id="{A0653354-6B43-B889-BB1D-15676D432F1C}"/>
                </a:ext>
              </a:extLst>
            </p:cNvPr>
            <p:cNvSpPr/>
            <p:nvPr/>
          </p:nvSpPr>
          <p:spPr>
            <a:xfrm>
              <a:off x="6545848" y="3004994"/>
              <a:ext cx="1731876" cy="35337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4. Involvement in care </a:t>
              </a:r>
            </a:p>
          </p:txBody>
        </p:sp>
        <p:sp>
          <p:nvSpPr>
            <p:cNvPr id="30" name="hyperlink_sh_5">
              <a:hlinkClick r:id="rId31" action="ppaction://hlinksldjump"/>
              <a:extLst>
                <a:ext uri="{FF2B5EF4-FFF2-40B4-BE49-F238E27FC236}">
                  <a16:creationId xmlns:a16="http://schemas.microsoft.com/office/drawing/2014/main" id="{7A9E5D22-9BC7-3C89-BA8B-7C77B2748109}"/>
                </a:ext>
              </a:extLst>
            </p:cNvPr>
            <p:cNvSpPr/>
            <p:nvPr/>
          </p:nvSpPr>
          <p:spPr>
            <a:xfrm>
              <a:off x="6545848" y="3358366"/>
              <a:ext cx="1731876" cy="33136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5. Medication</a:t>
              </a:r>
            </a:p>
          </p:txBody>
        </p:sp>
        <p:sp>
          <p:nvSpPr>
            <p:cNvPr id="41" name="hyperlink_sh_7">
              <a:hlinkClick r:id="rId32" action="ppaction://hlinksldjump"/>
              <a:extLst>
                <a:ext uri="{FF2B5EF4-FFF2-40B4-BE49-F238E27FC236}">
                  <a16:creationId xmlns:a16="http://schemas.microsoft.com/office/drawing/2014/main" id="{14F189CA-2821-371E-27A9-5A03751A2B56}"/>
                </a:ext>
              </a:extLst>
            </p:cNvPr>
            <p:cNvSpPr/>
            <p:nvPr/>
          </p:nvSpPr>
          <p:spPr>
            <a:xfrm>
              <a:off x="6545848" y="4003832"/>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7. Crisis Care Support </a:t>
              </a:r>
            </a:p>
          </p:txBody>
        </p:sp>
        <p:sp>
          <p:nvSpPr>
            <p:cNvPr id="43" name="hyperlink_sh_8">
              <a:hlinkClick r:id="rId33" action="ppaction://hlinksldjump"/>
              <a:extLst>
                <a:ext uri="{FF2B5EF4-FFF2-40B4-BE49-F238E27FC236}">
                  <a16:creationId xmlns:a16="http://schemas.microsoft.com/office/drawing/2014/main" id="{55FC6AE2-08EA-B98E-0AAD-4DA39DB48E40}"/>
                </a:ext>
              </a:extLst>
            </p:cNvPr>
            <p:cNvSpPr/>
            <p:nvPr/>
          </p:nvSpPr>
          <p:spPr>
            <a:xfrm>
              <a:off x="6545848" y="4296347"/>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8. Crisis Care Access </a:t>
              </a:r>
            </a:p>
          </p:txBody>
        </p:sp>
        <p:sp>
          <p:nvSpPr>
            <p:cNvPr id="44" name="hyperlink_sh_9">
              <a:hlinkClick r:id="rId34" action="ppaction://hlinksldjump"/>
              <a:extLst>
                <a:ext uri="{FF2B5EF4-FFF2-40B4-BE49-F238E27FC236}">
                  <a16:creationId xmlns:a16="http://schemas.microsoft.com/office/drawing/2014/main" id="{1C6F6F1F-FB11-07A5-272B-A1D1E9816438}"/>
                </a:ext>
              </a:extLst>
            </p:cNvPr>
            <p:cNvSpPr/>
            <p:nvPr/>
          </p:nvSpPr>
          <p:spPr>
            <a:xfrm>
              <a:off x="6545848" y="4589521"/>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9. </a:t>
              </a:r>
              <a:r>
                <a:rPr lang="en-GB" sz="1000" dirty="0">
                  <a:solidFill>
                    <a:schemeClr val="bg1"/>
                  </a:solidFill>
                  <a:latin typeface="Arial" panose="020B0604020202020204" pitchFamily="34" charset="0"/>
                  <a:cs typeface="Arial" panose="020B0604020202020204" pitchFamily="34" charset="0"/>
                </a:rPr>
                <a:t>Support with other areas of life</a:t>
              </a:r>
              <a:endParaRPr lang="en-US" sz="1000" dirty="0">
                <a:solidFill>
                  <a:schemeClr val="bg1"/>
                </a:solidFill>
                <a:latin typeface="Arial" panose="020B0604020202020204" pitchFamily="34" charset="0"/>
                <a:cs typeface="Arial" panose="020B0604020202020204" pitchFamily="34" charset="0"/>
              </a:endParaRPr>
            </a:p>
          </p:txBody>
        </p:sp>
        <p:sp>
          <p:nvSpPr>
            <p:cNvPr id="45" name="hyperlink_sh_10">
              <a:hlinkClick r:id="rId35" action="ppaction://hlinksldjump"/>
              <a:extLst>
                <a:ext uri="{FF2B5EF4-FFF2-40B4-BE49-F238E27FC236}">
                  <a16:creationId xmlns:a16="http://schemas.microsoft.com/office/drawing/2014/main" id="{4C37B293-E045-7A0F-045D-E8DB7F1C68F8}"/>
                </a:ext>
              </a:extLst>
            </p:cNvPr>
            <p:cNvSpPr/>
            <p:nvPr/>
          </p:nvSpPr>
          <p:spPr>
            <a:xfrm>
              <a:off x="6545848" y="4907906"/>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10. Support in accessing care </a:t>
              </a:r>
            </a:p>
          </p:txBody>
        </p:sp>
        <p:sp>
          <p:nvSpPr>
            <p:cNvPr id="46" name="hyperlink_sh_1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6" action="ppaction://hlinksldjump"/>
              <a:extLst>
                <a:ext uri="{FF2B5EF4-FFF2-40B4-BE49-F238E27FC236}">
                  <a16:creationId xmlns:a16="http://schemas.microsoft.com/office/drawing/2014/main" id="{9159FE9E-41B9-7406-2FA8-9B8FF84F7183}"/>
                </a:ext>
              </a:extLst>
            </p:cNvPr>
            <p:cNvSpPr/>
            <p:nvPr/>
          </p:nvSpPr>
          <p:spPr>
            <a:xfrm>
              <a:off x="6545848" y="5223238"/>
              <a:ext cx="1731876" cy="3331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11. Respect, dignity and compassion </a:t>
              </a:r>
            </a:p>
          </p:txBody>
        </p:sp>
        <p:sp>
          <p:nvSpPr>
            <p:cNvPr id="48" name="hyperlink_sh_12"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7" action="ppaction://hlinksldjump"/>
              <a:extLst>
                <a:ext uri="{FF2B5EF4-FFF2-40B4-BE49-F238E27FC236}">
                  <a16:creationId xmlns:a16="http://schemas.microsoft.com/office/drawing/2014/main" id="{68C0F7CC-1986-3BDE-EE95-F1C22CBD0C42}"/>
                </a:ext>
              </a:extLst>
            </p:cNvPr>
            <p:cNvSpPr/>
            <p:nvPr/>
          </p:nvSpPr>
          <p:spPr>
            <a:xfrm>
              <a:off x="6545848" y="5538570"/>
              <a:ext cx="1731876" cy="3143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12. Overall experience </a:t>
              </a:r>
            </a:p>
          </p:txBody>
        </p:sp>
        <p:sp>
          <p:nvSpPr>
            <p:cNvPr id="49" name="hyperlink_sh_1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8" action="ppaction://hlinksldjump"/>
              <a:extLst>
                <a:ext uri="{FF2B5EF4-FFF2-40B4-BE49-F238E27FC236}">
                  <a16:creationId xmlns:a16="http://schemas.microsoft.com/office/drawing/2014/main" id="{6A76EFD1-DDAE-0F03-9E93-14EA8B1DD4BB}"/>
                </a:ext>
              </a:extLst>
            </p:cNvPr>
            <p:cNvSpPr/>
            <p:nvPr/>
          </p:nvSpPr>
          <p:spPr>
            <a:xfrm>
              <a:off x="6545848" y="5857700"/>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13. Feedback </a:t>
              </a:r>
            </a:p>
          </p:txBody>
        </p:sp>
        <p:sp>
          <p:nvSpPr>
            <p:cNvPr id="66" name="Rectangle 65">
              <a:hlinkClick r:id="rId39" action="ppaction://hlinksldjump"/>
              <a:extLst>
                <a:ext uri="{FF2B5EF4-FFF2-40B4-BE49-F238E27FC236}">
                  <a16:creationId xmlns:a16="http://schemas.microsoft.com/office/drawing/2014/main" id="{427B8045-8A9F-9926-21D3-BE1D3A5009D5}"/>
                </a:ext>
              </a:extLst>
            </p:cNvPr>
            <p:cNvSpPr/>
            <p:nvPr/>
          </p:nvSpPr>
          <p:spPr>
            <a:xfrm>
              <a:off x="6553875" y="1731357"/>
              <a:ext cx="1723849" cy="3227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How to interpret change over time in this report</a:t>
              </a:r>
            </a:p>
          </p:txBody>
        </p:sp>
      </p:grpSp>
      <p:grpSp>
        <p:nvGrpSpPr>
          <p:cNvPr id="71" name="Group 70">
            <a:extLst>
              <a:ext uri="{FF2B5EF4-FFF2-40B4-BE49-F238E27FC236}">
                <a16:creationId xmlns:a16="http://schemas.microsoft.com/office/drawing/2014/main" id="{108BA63A-7124-8860-5A1E-34C2D25F6626}"/>
              </a:ext>
            </a:extLst>
          </p:cNvPr>
          <p:cNvGrpSpPr/>
          <p:nvPr/>
        </p:nvGrpSpPr>
        <p:grpSpPr>
          <a:xfrm>
            <a:off x="9554100" y="872004"/>
            <a:ext cx="1731876" cy="1140510"/>
            <a:chOff x="8170831" y="919871"/>
            <a:chExt cx="1731876" cy="1140510"/>
          </a:xfrm>
        </p:grpSpPr>
        <p:sp>
          <p:nvSpPr>
            <p:cNvPr id="37" name="Rectangle 36" descr="Appendix" title="Section 5">
              <a:hlinkClick r:id="rId40" action="ppaction://hlinksldjump"/>
              <a:extLst>
                <a:ext uri="{FF2B5EF4-FFF2-40B4-BE49-F238E27FC236}">
                  <a16:creationId xmlns:a16="http://schemas.microsoft.com/office/drawing/2014/main" id="{4E5E8511-B476-4830-8E79-DB3F8F54BD0E}"/>
                </a:ext>
              </a:extLst>
            </p:cNvPr>
            <p:cNvSpPr/>
            <p:nvPr/>
          </p:nvSpPr>
          <p:spPr>
            <a:xfrm>
              <a:off x="8170831" y="919871"/>
              <a:ext cx="1731875" cy="79479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41" action="ppaction://hlinksldjump"/>
              <a:extLst>
                <a:ext uri="{FF2B5EF4-FFF2-40B4-BE49-F238E27FC236}">
                  <a16:creationId xmlns:a16="http://schemas.microsoft.com/office/drawing/2014/main" id="{CC617040-6EA3-22F3-5460-E23B5904119B}"/>
                </a:ext>
              </a:extLst>
            </p:cNvPr>
            <p:cNvSpPr/>
            <p:nvPr/>
          </p:nvSpPr>
          <p:spPr>
            <a:xfrm>
              <a:off x="8170831" y="1714662"/>
              <a:ext cx="1731876" cy="34571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sp>
        <p:nvSpPr>
          <p:cNvPr id="8" name="Rectangle 7">
            <a:hlinkClick r:id="rId42" action="ppaction://hlinksldjump"/>
            <a:extLst>
              <a:ext uri="{FF2B5EF4-FFF2-40B4-BE49-F238E27FC236}">
                <a16:creationId xmlns:a16="http://schemas.microsoft.com/office/drawing/2014/main" id="{74EEE4DB-4C23-6396-33D2-A6152C31A5D2}"/>
              </a:ext>
            </a:extLst>
          </p:cNvPr>
          <p:cNvSpPr/>
          <p:nvPr/>
        </p:nvSpPr>
        <p:spPr>
          <a:xfrm>
            <a:off x="3701002" y="3074415"/>
            <a:ext cx="1731876" cy="37303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13" name="hyperlink_sh_6">
            <a:hlinkClick r:id="rId43" action="ppaction://hlinksldjump"/>
            <a:extLst>
              <a:ext uri="{FF2B5EF4-FFF2-40B4-BE49-F238E27FC236}">
                <a16:creationId xmlns:a16="http://schemas.microsoft.com/office/drawing/2014/main" id="{2407D79D-7E95-646C-4B66-DBF65FBD4AA0}"/>
              </a:ext>
            </a:extLst>
          </p:cNvPr>
          <p:cNvSpPr/>
          <p:nvPr/>
        </p:nvSpPr>
        <p:spPr>
          <a:xfrm>
            <a:off x="7627299" y="3741589"/>
            <a:ext cx="1731876" cy="343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6. Psychological Therapies </a:t>
            </a:r>
          </a:p>
        </p:txBody>
      </p:sp>
      <p:sp>
        <p:nvSpPr>
          <p:cNvPr id="22" name="Rectangle 21">
            <a:hlinkClick r:id="rId44" action="ppaction://hlinksldjump"/>
            <a:extLst>
              <a:ext uri="{FF2B5EF4-FFF2-40B4-BE49-F238E27FC236}">
                <a16:creationId xmlns:a16="http://schemas.microsoft.com/office/drawing/2014/main" id="{1B81EB17-947F-D5B4-1DB0-378E2A143214}"/>
              </a:ext>
            </a:extLst>
          </p:cNvPr>
          <p:cNvSpPr/>
          <p:nvPr/>
        </p:nvSpPr>
        <p:spPr>
          <a:xfrm>
            <a:off x="5668763" y="2049144"/>
            <a:ext cx="1731876" cy="32632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E8163-5FC2-0CD0-A932-147D0C51AE4A}"/>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8DFDEE7-48FD-7330-4254-830C7D0A2F23}"/>
              </a:ext>
            </a:extLst>
          </p:cNvPr>
          <p:cNvGrpSpPr/>
          <p:nvPr/>
        </p:nvGrpSpPr>
        <p:grpSpPr>
          <a:xfrm>
            <a:off x="153012" y="1436456"/>
            <a:ext cx="8246527" cy="1800000"/>
            <a:chOff x="380078" y="1436456"/>
            <a:chExt cx="8246527" cy="1512887"/>
          </a:xfrm>
        </p:grpSpPr>
        <p:graphicFrame>
          <p:nvGraphicFramePr>
            <p:cNvPr id="15" name="Q12">
              <a:extLst>
                <a:ext uri="{FF2B5EF4-FFF2-40B4-BE49-F238E27FC236}">
                  <a16:creationId xmlns:a16="http://schemas.microsoft.com/office/drawing/2014/main" id="{FF546673-3C69-8F1A-BFD8-4A5E81F1931F}"/>
                </a:ext>
              </a:extLst>
            </p:cNvPr>
            <p:cNvGraphicFramePr/>
            <p:nvPr>
              <p:extLst>
                <p:ext uri="{D42A27DB-BD31-4B8C-83A1-F6EECF244321}">
                  <p14:modId xmlns:p14="http://schemas.microsoft.com/office/powerpoint/2010/main" val="177731187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8A5F60F1-0622-FADA-505B-3ADA3B5544E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46756EC-02CE-F15E-73A0-270D7289D093}"/>
              </a:ext>
            </a:extLst>
          </p:cNvPr>
          <p:cNvSpPr/>
          <p:nvPr/>
        </p:nvSpPr>
        <p:spPr>
          <a:xfrm>
            <a:off x="10586174" y="17619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5BB1462-CB46-BF33-446B-0DBC4D427F8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263487C-2375-0F4F-93C0-4053B1E6B15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64DF60D6-097B-D6CA-8406-5B7777A619FE}"/>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91362FBE-380A-BD05-D623-C92D8CA6C81C}"/>
              </a:ext>
            </a:extLst>
          </p:cNvPr>
          <p:cNvGraphicFramePr>
            <a:graphicFrameLocks noGrp="1"/>
          </p:cNvGraphicFramePr>
          <p:nvPr>
            <p:extLst>
              <p:ext uri="{D42A27DB-BD31-4B8C-83A1-F6EECF244321}">
                <p14:modId xmlns:p14="http://schemas.microsoft.com/office/powerpoint/2010/main" val="2926842393"/>
              </p:ext>
            </p:extLst>
          </p:nvPr>
        </p:nvGraphicFramePr>
        <p:xfrm>
          <a:off x="8585541" y="2032000"/>
          <a:ext cx="3380962" cy="145935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152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31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09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22431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3. Planning care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F2F7087-0B1D-48CD-B45A-399EB9194A3C}"/>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1" name="S3" descr="A bar chart showing the range of section scores for all NHS trusts for Section 1 (Health and social care workers).">
            <a:extLst>
              <a:ext uri="{FF2B5EF4-FFF2-40B4-BE49-F238E27FC236}">
                <a16:creationId xmlns:a16="http://schemas.microsoft.com/office/drawing/2014/main" id="{0B2D180B-26BF-4A7B-B630-6F76EC70C4FE}"/>
              </a:ext>
            </a:extLst>
          </p:cNvPr>
          <p:cNvGraphicFramePr/>
          <p:nvPr>
            <p:extLst>
              <p:ext uri="{D42A27DB-BD31-4B8C-83A1-F6EECF244321}">
                <p14:modId xmlns:p14="http://schemas.microsoft.com/office/powerpoint/2010/main" val="311288153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84365967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Planning care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7" name="Q1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696988515"/>
              </p:ext>
            </p:extLst>
          </p:nvPr>
        </p:nvGraphicFramePr>
        <p:xfrm>
          <a:off x="140734" y="2352240"/>
          <a:ext cx="8246527" cy="1836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436455"/>
            <a:ext cx="8246527" cy="1800000"/>
            <a:chOff x="380078" y="1436456"/>
            <a:chExt cx="8246527" cy="1512887"/>
          </a:xfrm>
        </p:grpSpPr>
        <p:graphicFrame>
          <p:nvGraphicFramePr>
            <p:cNvPr id="15" name="Q1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41389081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04379"/>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755676194"/>
              </p:ext>
            </p:extLst>
          </p:nvPr>
        </p:nvGraphicFramePr>
        <p:xfrm>
          <a:off x="8599252" y="2063787"/>
          <a:ext cx="3388344" cy="2027903"/>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1543">
                  <a:extLst>
                    <a:ext uri="{9D8B030D-6E8A-4147-A177-3AD203B41FA5}">
                      <a16:colId xmlns:a16="http://schemas.microsoft.com/office/drawing/2014/main" val="4049772561"/>
                    </a:ext>
                  </a:extLst>
                </a:gridCol>
                <a:gridCol w="695019">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50444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32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899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4. </a:t>
            </a:r>
            <a:r>
              <a:rPr lang="en-GB" sz="2800" dirty="0">
                <a:latin typeface="Arial" panose="020B0604020202020204" pitchFamily="34" charset="0"/>
                <a:cs typeface="Arial" panose="020B0604020202020204" pitchFamily="34" charset="0"/>
              </a:rPr>
              <a:t>Involvement in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B0D1871F-EF96-4DD7-8338-09B04D15E0C0}"/>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4" descr="A bar chart showing the range of section scores for all NHS trusts for Section 1 (Health and social care workers).">
            <a:extLst>
              <a:ext uri="{FF2B5EF4-FFF2-40B4-BE49-F238E27FC236}">
                <a16:creationId xmlns:a16="http://schemas.microsoft.com/office/drawing/2014/main" id="{5C391370-DF7F-4045-BEC9-24ECA81742E0}"/>
              </a:ext>
            </a:extLst>
          </p:cNvPr>
          <p:cNvGraphicFramePr/>
          <p:nvPr>
            <p:extLst>
              <p:ext uri="{D42A27DB-BD31-4B8C-83A1-F6EECF244321}">
                <p14:modId xmlns:p14="http://schemas.microsoft.com/office/powerpoint/2010/main" val="18138143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76003409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1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977016099"/>
              </p:ext>
            </p:extLst>
          </p:nvPr>
        </p:nvGraphicFramePr>
        <p:xfrm>
          <a:off x="128457" y="3784379"/>
          <a:ext cx="8246527" cy="165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1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2012323771"/>
              </p:ext>
            </p:extLst>
          </p:nvPr>
        </p:nvGraphicFramePr>
        <p:xfrm>
          <a:off x="128459" y="2937077"/>
          <a:ext cx="8246527" cy="1692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Q16"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459177466"/>
              </p:ext>
            </p:extLst>
          </p:nvPr>
        </p:nvGraphicFramePr>
        <p:xfrm>
          <a:off x="128459" y="2217280"/>
          <a:ext cx="8246527" cy="1710000"/>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GB" sz="2800" dirty="0">
                <a:latin typeface="Arial" panose="020B0604020202020204" pitchFamily="34" charset="0"/>
                <a:cs typeface="Arial" panose="020B0604020202020204" pitchFamily="34" charset="0"/>
              </a:rPr>
              <a:t>Involvement in care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436456"/>
            <a:ext cx="8246527" cy="1656000"/>
            <a:chOff x="380078" y="1436456"/>
            <a:chExt cx="8246527" cy="1512887"/>
          </a:xfrm>
        </p:grpSpPr>
        <p:graphicFrame>
          <p:nvGraphicFramePr>
            <p:cNvPr id="15" name="Q15">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245185418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66391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6B0A36A8-6112-CBC2-4A27-4068D838AC0A}"/>
              </a:ext>
            </a:extLst>
          </p:cNvPr>
          <p:cNvGraphicFramePr>
            <a:graphicFrameLocks noGrp="1"/>
          </p:cNvGraphicFramePr>
          <p:nvPr>
            <p:extLst>
              <p:ext uri="{D42A27DB-BD31-4B8C-83A1-F6EECF244321}">
                <p14:modId xmlns:p14="http://schemas.microsoft.com/office/powerpoint/2010/main" val="2050342260"/>
              </p:ext>
            </p:extLst>
          </p:nvPr>
        </p:nvGraphicFramePr>
        <p:xfrm>
          <a:off x="8579796" y="1923321"/>
          <a:ext cx="3370361" cy="3472227"/>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7466">
                  <a:extLst>
                    <a:ext uri="{9D8B030D-6E8A-4147-A177-3AD203B41FA5}">
                      <a16:colId xmlns:a16="http://schemas.microsoft.com/office/drawing/2014/main" val="4049772561"/>
                    </a:ext>
                  </a:extLst>
                </a:gridCol>
                <a:gridCol w="691249">
                  <a:extLst>
                    <a:ext uri="{9D8B030D-6E8A-4147-A177-3AD203B41FA5}">
                      <a16:colId xmlns:a16="http://schemas.microsoft.com/office/drawing/2014/main" val="761297345"/>
                    </a:ext>
                  </a:extLst>
                </a:gridCol>
                <a:gridCol w="464911">
                  <a:extLst>
                    <a:ext uri="{9D8B030D-6E8A-4147-A177-3AD203B41FA5}">
                      <a16:colId xmlns:a16="http://schemas.microsoft.com/office/drawing/2014/main" val="2986169346"/>
                    </a:ext>
                  </a:extLst>
                </a:gridCol>
                <a:gridCol w="464912">
                  <a:extLst>
                    <a:ext uri="{9D8B030D-6E8A-4147-A177-3AD203B41FA5}">
                      <a16:colId xmlns:a16="http://schemas.microsoft.com/office/drawing/2014/main" val="2645485451"/>
                    </a:ext>
                  </a:extLst>
                </a:gridCol>
                <a:gridCol w="464911">
                  <a:extLst>
                    <a:ext uri="{9D8B030D-6E8A-4147-A177-3AD203B41FA5}">
                      <a16:colId xmlns:a16="http://schemas.microsoft.com/office/drawing/2014/main" val="457178370"/>
                    </a:ext>
                  </a:extLst>
                </a:gridCol>
                <a:gridCol w="464912">
                  <a:extLst>
                    <a:ext uri="{9D8B030D-6E8A-4147-A177-3AD203B41FA5}">
                      <a16:colId xmlns:a16="http://schemas.microsoft.com/office/drawing/2014/main" val="1607234817"/>
                    </a:ext>
                  </a:extLst>
                </a:gridCol>
              </a:tblGrid>
              <a:tr h="4496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1653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94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5. Medication</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7A39A24-DD86-4A4E-8680-93FBA40C424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5" descr="A bar chart showing the range of section scores for all NHS trusts for Section 1 (Health and social care workers).">
            <a:extLst>
              <a:ext uri="{FF2B5EF4-FFF2-40B4-BE49-F238E27FC236}">
                <a16:creationId xmlns:a16="http://schemas.microsoft.com/office/drawing/2014/main" id="{286A0D95-C8E9-4268-AF8F-7B24DA0F7627}"/>
              </a:ext>
            </a:extLst>
          </p:cNvPr>
          <p:cNvGraphicFramePr/>
          <p:nvPr>
            <p:extLst>
              <p:ext uri="{D42A27DB-BD31-4B8C-83A1-F6EECF244321}">
                <p14:modId xmlns:p14="http://schemas.microsoft.com/office/powerpoint/2010/main" val="60014956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91056074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22_4" descr="A chart showing how your Trust scored for Q26 compared with other trusts that took part; using the ‘expected range’ analysis technique. ">
            <a:extLst>
              <a:ext uri="{FF2B5EF4-FFF2-40B4-BE49-F238E27FC236}">
                <a16:creationId xmlns:a16="http://schemas.microsoft.com/office/drawing/2014/main" id="{3F92769A-4D63-3827-84D9-5C3FF01B0709}"/>
              </a:ext>
            </a:extLst>
          </p:cNvPr>
          <p:cNvGraphicFramePr/>
          <p:nvPr>
            <p:extLst>
              <p:ext uri="{D42A27DB-BD31-4B8C-83A1-F6EECF244321}">
                <p14:modId xmlns:p14="http://schemas.microsoft.com/office/powerpoint/2010/main" val="2645089837"/>
              </p:ext>
            </p:extLst>
          </p:nvPr>
        </p:nvGraphicFramePr>
        <p:xfrm>
          <a:off x="128460" y="4056484"/>
          <a:ext cx="8246527" cy="154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22_3" descr="A chart showing how your Trust scored for Q26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160158693"/>
              </p:ext>
            </p:extLst>
          </p:nvPr>
        </p:nvGraphicFramePr>
        <p:xfrm>
          <a:off x="128460" y="3168093"/>
          <a:ext cx="8246527" cy="1584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22_2"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2414923784"/>
              </p:ext>
            </p:extLst>
          </p:nvPr>
        </p:nvGraphicFramePr>
        <p:xfrm>
          <a:off x="128460" y="2331212"/>
          <a:ext cx="8246527" cy="1548000"/>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59" y="1530026"/>
            <a:ext cx="8246527" cy="1548000"/>
            <a:chOff x="380078" y="1436456"/>
            <a:chExt cx="8246527" cy="1512887"/>
          </a:xfrm>
        </p:grpSpPr>
        <p:graphicFrame>
          <p:nvGraphicFramePr>
            <p:cNvPr id="15" name="Q22_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57932450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65693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375416371"/>
              </p:ext>
            </p:extLst>
          </p:nvPr>
        </p:nvGraphicFramePr>
        <p:xfrm>
          <a:off x="8511702" y="1916347"/>
          <a:ext cx="3365066" cy="400855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2">
                  <a:extLst>
                    <a:ext uri="{9D8B030D-6E8A-4147-A177-3AD203B41FA5}">
                      <a16:colId xmlns:a16="http://schemas.microsoft.com/office/drawing/2014/main" val="4049772561"/>
                    </a:ext>
                  </a:extLst>
                </a:gridCol>
                <a:gridCol w="685058">
                  <a:extLst>
                    <a:ext uri="{9D8B030D-6E8A-4147-A177-3AD203B41FA5}">
                      <a16:colId xmlns:a16="http://schemas.microsoft.com/office/drawing/2014/main" val="761297345"/>
                    </a:ext>
                  </a:extLst>
                </a:gridCol>
                <a:gridCol w="460746">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48498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45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848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84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2257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6264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719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5.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436456"/>
            <a:ext cx="8246527" cy="1872000"/>
            <a:chOff x="380078" y="1436456"/>
            <a:chExt cx="8246527" cy="1421361"/>
          </a:xfrm>
        </p:grpSpPr>
        <p:graphicFrame>
          <p:nvGraphicFramePr>
            <p:cNvPr id="15" name="Q23">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969680168"/>
                </p:ext>
              </p:extLst>
            </p:nvPr>
          </p:nvGraphicFramePr>
          <p:xfrm>
            <a:off x="380078" y="1436456"/>
            <a:ext cx="8246527" cy="1421361"/>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4916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319854818"/>
              </p:ext>
            </p:extLst>
          </p:nvPr>
        </p:nvGraphicFramePr>
        <p:xfrm>
          <a:off x="8570068" y="2006846"/>
          <a:ext cx="3365064" cy="150140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1">
                  <a:extLst>
                    <a:ext uri="{9D8B030D-6E8A-4147-A177-3AD203B41FA5}">
                      <a16:colId xmlns:a16="http://schemas.microsoft.com/office/drawing/2014/main" val="4049772561"/>
                    </a:ext>
                  </a:extLst>
                </a:gridCol>
                <a:gridCol w="685057">
                  <a:extLst>
                    <a:ext uri="{9D8B030D-6E8A-4147-A177-3AD203B41FA5}">
                      <a16:colId xmlns:a16="http://schemas.microsoft.com/office/drawing/2014/main" val="761297345"/>
                    </a:ext>
                  </a:extLst>
                </a:gridCol>
                <a:gridCol w="460746">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49316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223727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6. Psychological Therapies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AD814FC8-CDCA-42A8-8E2F-C4AC09EBF8F9}"/>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6" descr="A bar chart showing the range of section scores for all NHS trusts for Section 1 (Health and social care workers).">
            <a:extLst>
              <a:ext uri="{FF2B5EF4-FFF2-40B4-BE49-F238E27FC236}">
                <a16:creationId xmlns:a16="http://schemas.microsoft.com/office/drawing/2014/main" id="{D42660C7-5ED3-4A84-8745-3B5E82549385}"/>
              </a:ext>
            </a:extLst>
          </p:cNvPr>
          <p:cNvGraphicFramePr/>
          <p:nvPr>
            <p:extLst>
              <p:ext uri="{D42A27DB-BD31-4B8C-83A1-F6EECF244321}">
                <p14:modId xmlns:p14="http://schemas.microsoft.com/office/powerpoint/2010/main" val="269478661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14573770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Psychological Therapies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9146" y="1436456"/>
            <a:ext cx="8246527" cy="1878244"/>
            <a:chOff x="380078" y="1436456"/>
            <a:chExt cx="8246527" cy="1512887"/>
          </a:xfrm>
        </p:grpSpPr>
        <p:graphicFrame>
          <p:nvGraphicFramePr>
            <p:cNvPr id="15" name="Q2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65392237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74266005"/>
              </p:ext>
            </p:extLst>
          </p:nvPr>
        </p:nvGraphicFramePr>
        <p:xfrm>
          <a:off x="8548719" y="1964186"/>
          <a:ext cx="3364901" cy="114841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6">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53641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73901" y="1704778"/>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Community Mental Health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7. Crisis Care Support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7" descr="A bar chart showing the range of section scores for all NHS trusts for Section 1 (Health and social care workers).">
            <a:extLst>
              <a:ext uri="{FF2B5EF4-FFF2-40B4-BE49-F238E27FC236}">
                <a16:creationId xmlns:a16="http://schemas.microsoft.com/office/drawing/2014/main" id="{EC17F370-CE30-4376-A71E-273CC8C85034}"/>
              </a:ext>
            </a:extLst>
          </p:cNvPr>
          <p:cNvGraphicFramePr/>
          <p:nvPr>
            <p:extLst>
              <p:ext uri="{D42A27DB-BD31-4B8C-83A1-F6EECF244321}">
                <p14:modId xmlns:p14="http://schemas.microsoft.com/office/powerpoint/2010/main" val="220537624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411874551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Q31" descr="A chart showing how your Trust scored for Q33 compared with other trusts that took part; using the ‘expected range’ analysis technique. ">
            <a:extLst>
              <a:ext uri="{FF2B5EF4-FFF2-40B4-BE49-F238E27FC236}">
                <a16:creationId xmlns:a16="http://schemas.microsoft.com/office/drawing/2014/main" id="{8B0C2B1B-3A38-4373-88AC-6004B292FD5F}"/>
              </a:ext>
            </a:extLst>
          </p:cNvPr>
          <p:cNvGraphicFramePr/>
          <p:nvPr>
            <p:extLst>
              <p:ext uri="{D42A27DB-BD31-4B8C-83A1-F6EECF244321}">
                <p14:modId xmlns:p14="http://schemas.microsoft.com/office/powerpoint/2010/main" val="874270217"/>
              </p:ext>
            </p:extLst>
          </p:nvPr>
        </p:nvGraphicFramePr>
        <p:xfrm>
          <a:off x="140735" y="2196448"/>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Crisis Care Support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436456"/>
            <a:ext cx="8246527" cy="1854000"/>
            <a:chOff x="380078" y="1436456"/>
            <a:chExt cx="8246527" cy="1512887"/>
          </a:xfrm>
        </p:grpSpPr>
        <p:graphicFrame>
          <p:nvGraphicFramePr>
            <p:cNvPr id="15" name="Q2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67210973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449559" y="171715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800728746"/>
              </p:ext>
            </p:extLst>
          </p:nvPr>
        </p:nvGraphicFramePr>
        <p:xfrm>
          <a:off x="8472791" y="1976559"/>
          <a:ext cx="3382326" cy="2243477"/>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0399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35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8. Crisis Care Access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8" descr="A bar chart showing the range of section scores for all NHS trusts for Section 1 (Health and social care workers).">
            <a:extLst>
              <a:ext uri="{FF2B5EF4-FFF2-40B4-BE49-F238E27FC236}">
                <a16:creationId xmlns:a16="http://schemas.microsoft.com/office/drawing/2014/main" id="{DF93263D-A892-4AAC-A490-48554227A160}"/>
              </a:ext>
            </a:extLst>
          </p:cNvPr>
          <p:cNvGraphicFramePr/>
          <p:nvPr>
            <p:extLst>
              <p:ext uri="{D42A27DB-BD31-4B8C-83A1-F6EECF244321}">
                <p14:modId xmlns:p14="http://schemas.microsoft.com/office/powerpoint/2010/main" val="10809602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29696930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0"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2553609718"/>
              </p:ext>
            </p:extLst>
          </p:nvPr>
        </p:nvGraphicFramePr>
        <p:xfrm>
          <a:off x="140734" y="2199054"/>
          <a:ext cx="8246527" cy="185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Crisis Care Access</a:t>
            </a:r>
            <a:r>
              <a:rPr lang="en-GB" dirty="0"/>
              <a:t>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436456"/>
            <a:ext cx="8246527" cy="1854000"/>
            <a:chOff x="380078" y="1436456"/>
            <a:chExt cx="8246527" cy="1512887"/>
          </a:xfrm>
        </p:grpSpPr>
        <p:graphicFrame>
          <p:nvGraphicFramePr>
            <p:cNvPr id="5" name="Q27">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260238970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00735"/>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3266649684"/>
              </p:ext>
            </p:extLst>
          </p:nvPr>
        </p:nvGraphicFramePr>
        <p:xfrm>
          <a:off x="8599251" y="1960143"/>
          <a:ext cx="3382329" cy="226732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80">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8">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8">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2041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848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5969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9. </a:t>
            </a:r>
            <a:r>
              <a:rPr lang="en-GB" dirty="0"/>
              <a:t>Support with other areas of life</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9" descr="A bar chart showing the range of section scores for all NHS trusts for Section 1 (Health and social care workers).">
            <a:extLst>
              <a:ext uri="{FF2B5EF4-FFF2-40B4-BE49-F238E27FC236}">
                <a16:creationId xmlns:a16="http://schemas.microsoft.com/office/drawing/2014/main" id="{E3A41BE6-0CA2-452B-8D8E-1D36E9B8FBBB}"/>
              </a:ext>
            </a:extLst>
          </p:cNvPr>
          <p:cNvGraphicFramePr/>
          <p:nvPr>
            <p:extLst>
              <p:ext uri="{D42A27DB-BD31-4B8C-83A1-F6EECF244321}">
                <p14:modId xmlns:p14="http://schemas.microsoft.com/office/powerpoint/2010/main" val="183597060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68337494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3.0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Q33_4">
            <a:extLst>
              <a:ext uri="{FF2B5EF4-FFF2-40B4-BE49-F238E27FC236}">
                <a16:creationId xmlns:a16="http://schemas.microsoft.com/office/drawing/2014/main" id="{073FC890-ED7A-3031-D3E8-6683F2ADDC98}"/>
              </a:ext>
            </a:extLst>
          </p:cNvPr>
          <p:cNvGraphicFramePr/>
          <p:nvPr>
            <p:extLst>
              <p:ext uri="{D42A27DB-BD31-4B8C-83A1-F6EECF244321}">
                <p14:modId xmlns:p14="http://schemas.microsoft.com/office/powerpoint/2010/main" val="3400048954"/>
              </p:ext>
            </p:extLst>
          </p:nvPr>
        </p:nvGraphicFramePr>
        <p:xfrm>
          <a:off x="128460" y="4086566"/>
          <a:ext cx="8246527" cy="187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33_3" descr="A chart showing how your Trust scored for Q26 compared with other trusts that took part; using the ‘expected range’ analysis technique. ">
            <a:extLst>
              <a:ext uri="{FF2B5EF4-FFF2-40B4-BE49-F238E27FC236}">
                <a16:creationId xmlns:a16="http://schemas.microsoft.com/office/drawing/2014/main" id="{A99DDBBF-7EE3-D8D8-E73C-A6B1BED4C4C7}"/>
              </a:ext>
            </a:extLst>
          </p:cNvPr>
          <p:cNvGraphicFramePr/>
          <p:nvPr>
            <p:extLst>
              <p:ext uri="{D42A27DB-BD31-4B8C-83A1-F6EECF244321}">
                <p14:modId xmlns:p14="http://schemas.microsoft.com/office/powerpoint/2010/main" val="3022312977"/>
              </p:ext>
            </p:extLst>
          </p:nvPr>
        </p:nvGraphicFramePr>
        <p:xfrm>
          <a:off x="131234" y="3199149"/>
          <a:ext cx="8246527" cy="1854000"/>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Support in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 name="Q33_2" descr="A chart showing how your Trust scored for Q26 compared with other trusts that took part; using the ‘expected range’ analysis technique. ">
            <a:extLst>
              <a:ext uri="{FF2B5EF4-FFF2-40B4-BE49-F238E27FC236}">
                <a16:creationId xmlns:a16="http://schemas.microsoft.com/office/drawing/2014/main" id="{A8D6B671-8F64-0C01-930F-7B74A8A4373A}"/>
              </a:ext>
            </a:extLst>
          </p:cNvPr>
          <p:cNvGraphicFramePr/>
          <p:nvPr>
            <p:extLst>
              <p:ext uri="{D42A27DB-BD31-4B8C-83A1-F6EECF244321}">
                <p14:modId xmlns:p14="http://schemas.microsoft.com/office/powerpoint/2010/main" val="395881987"/>
              </p:ext>
            </p:extLst>
          </p:nvPr>
        </p:nvGraphicFramePr>
        <p:xfrm>
          <a:off x="128460" y="2311732"/>
          <a:ext cx="8246527" cy="1872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Q33_1">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2760837573"/>
              </p:ext>
            </p:extLst>
          </p:nvPr>
        </p:nvGraphicFramePr>
        <p:xfrm>
          <a:off x="128461" y="1500251"/>
          <a:ext cx="8246527" cy="1872000"/>
        </p:xfrm>
        <a:graphic>
          <a:graphicData uri="http://schemas.openxmlformats.org/drawingml/2006/chart">
            <c:chart xmlns:c="http://schemas.openxmlformats.org/drawingml/2006/chart" xmlns:r="http://schemas.openxmlformats.org/officeDocument/2006/relationships" r:id="rId6"/>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9" name="Rectangle 8">
            <a:extLst>
              <a:ext uri="{FF2B5EF4-FFF2-40B4-BE49-F238E27FC236}">
                <a16:creationId xmlns:a16="http://schemas.microsoft.com/office/drawing/2014/main" id="{14566416-60E9-DC78-D315-E1B57170A4B6}"/>
              </a:ext>
            </a:extLst>
          </p:cNvPr>
          <p:cNvSpPr/>
          <p:nvPr/>
        </p:nvSpPr>
        <p:spPr>
          <a:xfrm>
            <a:off x="10580038" y="176602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774AC64C-23A3-6EAD-A148-8590D4B7062C}"/>
              </a:ext>
            </a:extLst>
          </p:cNvPr>
          <p:cNvGraphicFramePr>
            <a:graphicFrameLocks noGrp="1"/>
          </p:cNvGraphicFramePr>
          <p:nvPr>
            <p:extLst>
              <p:ext uri="{D42A27DB-BD31-4B8C-83A1-F6EECF244321}">
                <p14:modId xmlns:p14="http://schemas.microsoft.com/office/powerpoint/2010/main" val="3619268280"/>
              </p:ext>
            </p:extLst>
          </p:nvPr>
        </p:nvGraphicFramePr>
        <p:xfrm>
          <a:off x="8521431" y="2025434"/>
          <a:ext cx="3365067" cy="408789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0">
                  <a:extLst>
                    <a:ext uri="{9D8B030D-6E8A-4147-A177-3AD203B41FA5}">
                      <a16:colId xmlns:a16="http://schemas.microsoft.com/office/drawing/2014/main" val="4049772561"/>
                    </a:ext>
                  </a:extLst>
                </a:gridCol>
                <a:gridCol w="685057">
                  <a:extLst>
                    <a:ext uri="{9D8B030D-6E8A-4147-A177-3AD203B41FA5}">
                      <a16:colId xmlns:a16="http://schemas.microsoft.com/office/drawing/2014/main" val="761297345"/>
                    </a:ext>
                  </a:extLst>
                </a:gridCol>
                <a:gridCol w="460747">
                  <a:extLst>
                    <a:ext uri="{9D8B030D-6E8A-4147-A177-3AD203B41FA5}">
                      <a16:colId xmlns:a16="http://schemas.microsoft.com/office/drawing/2014/main" val="2986169346"/>
                    </a:ext>
                  </a:extLst>
                </a:gridCol>
                <a:gridCol w="460748">
                  <a:extLst>
                    <a:ext uri="{9D8B030D-6E8A-4147-A177-3AD203B41FA5}">
                      <a16:colId xmlns:a16="http://schemas.microsoft.com/office/drawing/2014/main" val="2645485451"/>
                    </a:ext>
                  </a:extLst>
                </a:gridCol>
                <a:gridCol w="460747">
                  <a:extLst>
                    <a:ext uri="{9D8B030D-6E8A-4147-A177-3AD203B41FA5}">
                      <a16:colId xmlns:a16="http://schemas.microsoft.com/office/drawing/2014/main" val="457178370"/>
                    </a:ext>
                  </a:extLst>
                </a:gridCol>
                <a:gridCol w="460748">
                  <a:extLst>
                    <a:ext uri="{9D8B030D-6E8A-4147-A177-3AD203B41FA5}">
                      <a16:colId xmlns:a16="http://schemas.microsoft.com/office/drawing/2014/main" val="1607234817"/>
                    </a:ext>
                  </a:extLst>
                </a:gridCol>
              </a:tblGrid>
              <a:tr h="52321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7722"/>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6070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08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62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177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677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3" name="Rectangle 2">
            <a:extLst>
              <a:ext uri="{FF2B5EF4-FFF2-40B4-BE49-F238E27FC236}">
                <a16:creationId xmlns:a16="http://schemas.microsoft.com/office/drawing/2014/main" id="{7BB05F1C-8EB5-4F6F-BF10-CDAE0188E3CB}"/>
              </a:ext>
            </a:extLst>
          </p:cNvPr>
          <p:cNvSpPr/>
          <p:nvPr/>
        </p:nvSpPr>
        <p:spPr>
          <a:xfrm>
            <a:off x="6433906" y="2047937"/>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32">
            <a:extLst>
              <a:ext uri="{FF2B5EF4-FFF2-40B4-BE49-F238E27FC236}">
                <a16:creationId xmlns:a16="http://schemas.microsoft.com/office/drawing/2014/main" id="{63FD3186-3614-72E7-8B2F-321EB2B17791}"/>
              </a:ext>
            </a:extLst>
          </p:cNvPr>
          <p:cNvGraphicFramePr/>
          <p:nvPr>
            <p:extLst>
              <p:ext uri="{D42A27DB-BD31-4B8C-83A1-F6EECF244321}">
                <p14:modId xmlns:p14="http://schemas.microsoft.com/office/powerpoint/2010/main" val="912160009"/>
              </p:ext>
            </p:extLst>
          </p:nvPr>
        </p:nvGraphicFramePr>
        <p:xfrm>
          <a:off x="128461" y="1500251"/>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2" name="Title 6">
            <a:extLst>
              <a:ext uri="{FF2B5EF4-FFF2-40B4-BE49-F238E27FC236}">
                <a16:creationId xmlns:a16="http://schemas.microsoft.com/office/drawing/2014/main" id="{E68D79E7-9978-A0B3-C76E-262D000C806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15" name="Rectangle 14">
            <a:extLst>
              <a:ext uri="{FF2B5EF4-FFF2-40B4-BE49-F238E27FC236}">
                <a16:creationId xmlns:a16="http://schemas.microsoft.com/office/drawing/2014/main" id="{0F9573D6-D1CB-4FBF-AA9A-CA750B17138F}"/>
              </a:ext>
            </a:extLst>
          </p:cNvPr>
          <p:cNvSpPr/>
          <p:nvPr/>
        </p:nvSpPr>
        <p:spPr>
          <a:xfrm>
            <a:off x="6444290" y="2024696"/>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D7F09D39-61C8-A063-B371-89535233C535}"/>
              </a:ext>
            </a:extLst>
          </p:cNvPr>
          <p:cNvSpPr/>
          <p:nvPr/>
        </p:nvSpPr>
        <p:spPr>
          <a:xfrm>
            <a:off x="10580038" y="176528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44B61676-3717-8A7C-B7BF-37C37BBEF2DA}"/>
              </a:ext>
            </a:extLst>
          </p:cNvPr>
          <p:cNvGraphicFramePr>
            <a:graphicFrameLocks noGrp="1"/>
          </p:cNvGraphicFramePr>
          <p:nvPr>
            <p:extLst>
              <p:ext uri="{D42A27DB-BD31-4B8C-83A1-F6EECF244321}">
                <p14:modId xmlns:p14="http://schemas.microsoft.com/office/powerpoint/2010/main" val="3011569403"/>
              </p:ext>
            </p:extLst>
          </p:nvPr>
        </p:nvGraphicFramePr>
        <p:xfrm>
          <a:off x="8589524" y="2025434"/>
          <a:ext cx="3382325" cy="238472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0813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84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626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84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263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graphicFrame>
        <p:nvGraphicFramePr>
          <p:cNvPr id="6" name="Q34">
            <a:extLst>
              <a:ext uri="{FF2B5EF4-FFF2-40B4-BE49-F238E27FC236}">
                <a16:creationId xmlns:a16="http://schemas.microsoft.com/office/drawing/2014/main" id="{3930E29E-2BDC-BD74-17EE-239F6BC60845}"/>
              </a:ext>
            </a:extLst>
          </p:cNvPr>
          <p:cNvGraphicFramePr/>
          <p:nvPr>
            <p:extLst>
              <p:ext uri="{D42A27DB-BD31-4B8C-83A1-F6EECF244321}">
                <p14:modId xmlns:p14="http://schemas.microsoft.com/office/powerpoint/2010/main" val="2456123561"/>
              </p:ext>
            </p:extLst>
          </p:nvPr>
        </p:nvGraphicFramePr>
        <p:xfrm>
          <a:off x="128460" y="3187338"/>
          <a:ext cx="8246527" cy="842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421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10. Support in accessing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0"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95223536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81177814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2159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8" descr="A chart showing how your Trust scored for Q33 compared with other trusts that took part; using the ‘expected range’ analysis technique. ">
            <a:extLst>
              <a:ext uri="{FF2B5EF4-FFF2-40B4-BE49-F238E27FC236}">
                <a16:creationId xmlns:a16="http://schemas.microsoft.com/office/drawing/2014/main" id="{B4F303F7-77CF-F3F5-A32A-E334622D4E28}"/>
              </a:ext>
            </a:extLst>
          </p:cNvPr>
          <p:cNvGraphicFramePr/>
          <p:nvPr>
            <p:extLst>
              <p:ext uri="{D42A27DB-BD31-4B8C-83A1-F6EECF244321}">
                <p14:modId xmlns:p14="http://schemas.microsoft.com/office/powerpoint/2010/main" val="824142008"/>
              </p:ext>
            </p:extLst>
          </p:nvPr>
        </p:nvGraphicFramePr>
        <p:xfrm>
          <a:off x="140734" y="2220576"/>
          <a:ext cx="8246527" cy="185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10. Support in accessing care </a:t>
            </a:r>
            <a:r>
              <a:rPr lang="en-GB" dirty="0"/>
              <a:t>(continued)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3C7531B4-47E6-86A3-908A-BA7F3284CF55}"/>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6D53A79D-FB4F-1B82-0EAB-F3503903BB6F}"/>
              </a:ext>
            </a:extLst>
          </p:cNvPr>
          <p:cNvGrpSpPr/>
          <p:nvPr/>
        </p:nvGrpSpPr>
        <p:grpSpPr>
          <a:xfrm>
            <a:off x="140735" y="1436455"/>
            <a:ext cx="8246527" cy="1854000"/>
            <a:chOff x="380078" y="1436456"/>
            <a:chExt cx="8246527" cy="1512887"/>
          </a:xfrm>
        </p:grpSpPr>
        <p:graphicFrame>
          <p:nvGraphicFramePr>
            <p:cNvPr id="5" name="Q35">
              <a:extLst>
                <a:ext uri="{FF2B5EF4-FFF2-40B4-BE49-F238E27FC236}">
                  <a16:creationId xmlns:a16="http://schemas.microsoft.com/office/drawing/2014/main" id="{AB05D894-7E21-E040-68B6-54FA5A995A5B}"/>
                </a:ext>
              </a:extLst>
            </p:cNvPr>
            <p:cNvGraphicFramePr/>
            <p:nvPr>
              <p:extLst>
                <p:ext uri="{D42A27DB-BD31-4B8C-83A1-F6EECF244321}">
                  <p14:modId xmlns:p14="http://schemas.microsoft.com/office/powerpoint/2010/main" val="22736460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FE7067F3-21D6-B9D7-D72D-4061FEF40C0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6F3A8FA8-6285-6038-7863-8829FE8C9515}"/>
              </a:ext>
            </a:extLst>
          </p:cNvPr>
          <p:cNvSpPr/>
          <p:nvPr/>
        </p:nvSpPr>
        <p:spPr>
          <a:xfrm>
            <a:off x="10580038" y="170510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71B3-2250-7044-FAC9-909504F6230A}"/>
              </a:ext>
            </a:extLst>
          </p:cNvPr>
          <p:cNvGraphicFramePr>
            <a:graphicFrameLocks noGrp="1"/>
          </p:cNvGraphicFramePr>
          <p:nvPr>
            <p:extLst>
              <p:ext uri="{D42A27DB-BD31-4B8C-83A1-F6EECF244321}">
                <p14:modId xmlns:p14="http://schemas.microsoft.com/office/powerpoint/2010/main" val="2097063278"/>
              </p:ext>
            </p:extLst>
          </p:nvPr>
        </p:nvGraphicFramePr>
        <p:xfrm>
          <a:off x="8579796" y="1965361"/>
          <a:ext cx="3382327" cy="2291670"/>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151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94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987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11. Respect, dignity and compassion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1" descr="A bar chart showing the range of section scores for all NHS trusts for Section 1 (Health and social care workers).">
            <a:extLst>
              <a:ext uri="{FF2B5EF4-FFF2-40B4-BE49-F238E27FC236}">
                <a16:creationId xmlns:a16="http://schemas.microsoft.com/office/drawing/2014/main" id="{3ECD1324-4A8A-48B7-BBA5-CE02E1EFEFE0}"/>
              </a:ext>
            </a:extLst>
          </p:cNvPr>
          <p:cNvGraphicFramePr/>
          <p:nvPr>
            <p:extLst>
              <p:ext uri="{D42A27DB-BD31-4B8C-83A1-F6EECF244321}">
                <p14:modId xmlns:p14="http://schemas.microsoft.com/office/powerpoint/2010/main" val="349662116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20236477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817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268520"/>
            <a:ext cx="11268000" cy="47582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Community Mental Health Survey</a:t>
            </a:r>
            <a:r>
              <a:rPr lang="en-GB" sz="1200" dirty="0">
                <a:latin typeface="Arial" panose="020B0604020202020204" pitchFamily="34" charset="0"/>
                <a:cs typeface="Arial" panose="020B0604020202020204" pitchFamily="34" charset="0"/>
              </a:rPr>
              <a:t> has been conducted almost every year since 2004. CQC use the results from the survey in its </a:t>
            </a:r>
            <a:r>
              <a:rPr lang="en-US" sz="1200" dirty="0">
                <a:latin typeface="Arial" panose="020B0604020202020204" pitchFamily="34" charset="0"/>
                <a:cs typeface="Arial" panose="020B0604020202020204" pitchFamily="34" charset="0"/>
              </a:rPr>
              <a:t>assessment of mental health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US" sz="1600" b="1" dirty="0">
                <a:latin typeface="Arial" panose="020B0604020202020204" pitchFamily="34" charset="0"/>
                <a:cs typeface="Arial" panose="020B0604020202020204" pitchFamily="34" charset="0"/>
              </a:rPr>
              <a:t>Community Mental Health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 total of 76,581 community mental health service users were invited to participate in the survey across 53 NHS trusts. </a:t>
            </a:r>
          </a:p>
          <a:p>
            <a:pPr>
              <a:spcBef>
                <a:spcPts val="600"/>
              </a:spcBef>
              <a:spcAft>
                <a:spcPts val="600"/>
              </a:spcAft>
            </a:pPr>
            <a:r>
              <a:rPr lang="en-US" sz="1200" dirty="0">
                <a:effectLst/>
                <a:latin typeface="Arial" panose="020B0604020202020204" pitchFamily="34" charset="0"/>
                <a:cs typeface="Arial" panose="020B0604020202020204" pitchFamily="34" charset="0"/>
              </a:rPr>
              <a:t>Completed responses were received from 14,619 community mental health service users, an adjusted* response rate of </a:t>
            </a:r>
            <a:r>
              <a:rPr lang="en-US" sz="1200" dirty="0">
                <a:latin typeface="Arial" panose="020B0604020202020204" pitchFamily="34" charset="0"/>
                <a:cs typeface="Arial" panose="020B0604020202020204" pitchFamily="34" charset="0"/>
              </a:rPr>
              <a:t>20</a:t>
            </a:r>
            <a:r>
              <a:rPr lang="en-US" sz="1200" dirty="0">
                <a:effectLst/>
                <a:latin typeface="Arial" panose="020B0604020202020204" pitchFamily="34" charset="0"/>
                <a:cs typeface="Arial" panose="020B0604020202020204" pitchFamily="34" charset="0"/>
              </a:rPr>
              <a:t>%.</a:t>
            </a:r>
          </a:p>
          <a:p>
            <a:pPr>
              <a:spcBef>
                <a:spcPts val="600"/>
              </a:spcBef>
              <a:spcAft>
                <a:spcPts val="600"/>
              </a:spcAft>
            </a:pPr>
            <a:r>
              <a:rPr lang="en-US" sz="1200" dirty="0">
                <a:latin typeface="Arial" panose="020B0604020202020204" pitchFamily="34" charset="0"/>
                <a:cs typeface="Arial" panose="020B0604020202020204" pitchFamily="34" charset="0"/>
              </a:rPr>
              <a:t>Service users aged 16 and over were eligible to participate in the survey if they were receiving care or treatment for a mental health condition and were seen face-to-face at the trust, via video conference or telephone between 1 April 2024 and 31 May 2024. </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sampling instructions detailed in the ‘Further information’ section. Fieldwork for the survey (the time during which questionnaires were sent out and returned) took place between August and December 2024.</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Community Mental Health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4"/>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latin typeface="Arial" panose="020B0604020202020204" pitchFamily="34" charset="0"/>
                <a:cs typeface="Arial" panose="020B0604020202020204" pitchFamily="34" charset="0"/>
                <a:hlinkClick r:id="rId5"/>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1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100" b="1"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Q40" descr="A chart showing how your Trust scored for Q37 compared with other trusts that took part; using the ‘expected range’ analysis technique. ">
            <a:extLst>
              <a:ext uri="{FF2B5EF4-FFF2-40B4-BE49-F238E27FC236}">
                <a16:creationId xmlns:a16="http://schemas.microsoft.com/office/drawing/2014/main" id="{3F090908-C070-436B-AA92-B7A621A40F0A}"/>
              </a:ext>
            </a:extLst>
          </p:cNvPr>
          <p:cNvGraphicFramePr/>
          <p:nvPr>
            <p:extLst>
              <p:ext uri="{D42A27DB-BD31-4B8C-83A1-F6EECF244321}">
                <p14:modId xmlns:p14="http://schemas.microsoft.com/office/powerpoint/2010/main" val="1258662688"/>
              </p:ext>
            </p:extLst>
          </p:nvPr>
        </p:nvGraphicFramePr>
        <p:xfrm>
          <a:off x="116188" y="2360834"/>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11. Respect, dignity and compassion (continued)</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5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16188" y="1436455"/>
            <a:ext cx="8246527" cy="1836000"/>
            <a:chOff x="380078" y="1436456"/>
            <a:chExt cx="8246527" cy="1512887"/>
          </a:xfrm>
        </p:grpSpPr>
        <p:graphicFrame>
          <p:nvGraphicFramePr>
            <p:cNvPr id="15" name="Q13">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55671367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67764" y="174013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3" name="table" descr="Number of respondents, Trust score, National average, lowest trust score, highest trust score shown for Q28 and Q29." title="Summary of scores">
            <a:extLst>
              <a:ext uri="{FF2B5EF4-FFF2-40B4-BE49-F238E27FC236}">
                <a16:creationId xmlns:a16="http://schemas.microsoft.com/office/drawing/2014/main" id="{D5B5D86B-A273-EB89-E79F-CC1E7737BF9C}"/>
              </a:ext>
            </a:extLst>
          </p:cNvPr>
          <p:cNvGraphicFramePr>
            <a:graphicFrameLocks noGrp="1"/>
          </p:cNvGraphicFramePr>
          <p:nvPr>
            <p:extLst>
              <p:ext uri="{D42A27DB-BD31-4B8C-83A1-F6EECF244321}">
                <p14:modId xmlns:p14="http://schemas.microsoft.com/office/powerpoint/2010/main" val="3884789958"/>
              </p:ext>
            </p:extLst>
          </p:nvPr>
        </p:nvGraphicFramePr>
        <p:xfrm>
          <a:off x="8540885" y="1999539"/>
          <a:ext cx="3364902" cy="2370113"/>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7">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5290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3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529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49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1105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12. Overall experience</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2"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263869713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5208955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1548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12. Overall experience</a:t>
            </a:r>
            <a:r>
              <a:rPr lang="en-GB" dirty="0"/>
              <a:t>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250208" y="1611366"/>
            <a:ext cx="8274383" cy="1854000"/>
            <a:chOff x="533494" y="1459902"/>
            <a:chExt cx="8246527" cy="1512887"/>
          </a:xfrm>
        </p:grpSpPr>
        <p:graphicFrame>
          <p:nvGraphicFramePr>
            <p:cNvPr id="15" name="Q3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79754189"/>
                </p:ext>
              </p:extLst>
            </p:nvPr>
          </p:nvGraphicFramePr>
          <p:xfrm>
            <a:off x="533494" y="1459902"/>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852909" y="189493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390836132"/>
              </p:ext>
            </p:extLst>
          </p:nvPr>
        </p:nvGraphicFramePr>
        <p:xfrm>
          <a:off x="8560713" y="2121031"/>
          <a:ext cx="3382193" cy="164940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3">
                  <a:extLst>
                    <a:ext uri="{9D8B030D-6E8A-4147-A177-3AD203B41FA5}">
                      <a16:colId xmlns:a16="http://schemas.microsoft.com/office/drawing/2014/main" val="4049772561"/>
                    </a:ext>
                  </a:extLst>
                </a:gridCol>
                <a:gridCol w="695018">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5929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35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47547" y="18616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p:txBody>
      </p:sp>
    </p:spTree>
    <p:extLst>
      <p:ext uri="{BB962C8B-B14F-4D97-AF65-F5344CB8AC3E}">
        <p14:creationId xmlns:p14="http://schemas.microsoft.com/office/powerpoint/2010/main" val="41586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13. Feedback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43</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3"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29552242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59217751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2.2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6427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13. Feedback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10049" y="1553355"/>
            <a:ext cx="8246527" cy="1854000"/>
            <a:chOff x="380078" y="1436456"/>
            <a:chExt cx="8246527" cy="1512887"/>
          </a:xfrm>
        </p:grpSpPr>
        <p:graphicFrame>
          <p:nvGraphicFramePr>
            <p:cNvPr id="15" name="Q4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31975092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44</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022336021"/>
              </p:ext>
            </p:extLst>
          </p:nvPr>
        </p:nvGraphicFramePr>
        <p:xfrm>
          <a:off x="8599250" y="2021137"/>
          <a:ext cx="3382193" cy="1657832"/>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2">
                  <a:extLst>
                    <a:ext uri="{9D8B030D-6E8A-4147-A177-3AD203B41FA5}">
                      <a16:colId xmlns:a16="http://schemas.microsoft.com/office/drawing/2014/main" val="4049772561"/>
                    </a:ext>
                  </a:extLst>
                </a:gridCol>
                <a:gridCol w="695017">
                  <a:extLst>
                    <a:ext uri="{9D8B030D-6E8A-4147-A177-3AD203B41FA5}">
                      <a16:colId xmlns:a16="http://schemas.microsoft.com/office/drawing/2014/main" val="761297345"/>
                    </a:ext>
                  </a:extLst>
                </a:gridCol>
                <a:gridCol w="467446">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6">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6345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10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61627" y="175378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p:txBody>
      </p:sp>
    </p:spTree>
    <p:extLst>
      <p:ext uri="{BB962C8B-B14F-4D97-AF65-F5344CB8AC3E}">
        <p14:creationId xmlns:p14="http://schemas.microsoft.com/office/powerpoint/2010/main" val="278275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726025"/>
            <a:ext cx="6643399" cy="4017510"/>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2023 and 2024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45</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62491" y="513927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C0FFBB0-6BB2-91CB-4A48-EE9882083413}"/>
              </a:ext>
            </a:extLst>
          </p:cNvPr>
          <p:cNvSpPr txBox="1"/>
          <p:nvPr/>
        </p:nvSpPr>
        <p:spPr>
          <a:xfrm>
            <a:off x="628769" y="4719304"/>
            <a:ext cx="9790113" cy="1569660"/>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endParaRPr lang="en-GB" sz="1200" dirty="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or changed for 2024 and therefore are not included in this section: Q9, Q15, Q16, Q26, Q37.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Section 6 has been excluded as the question that constitutes the section has been amended and is no longer comparable.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A </a:t>
            </a:r>
            <a:r>
              <a:rPr lang="en-US" sz="1200" dirty="0">
                <a:solidFill>
                  <a:schemeClr val="bg1"/>
                </a:solidFill>
                <a:latin typeface="Arial" panose="020B0604020202020204" pitchFamily="34" charset="0"/>
                <a:cs typeface="Arial" panose="020B0604020202020204" pitchFamily="34" charset="0"/>
                <a:hlinkClick r:id="rId3"/>
              </a:rPr>
              <a:t>two-sample t-test</a:t>
            </a:r>
            <a:r>
              <a:rPr lang="en-US" sz="1200" dirty="0">
                <a:solidFill>
                  <a:schemeClr val="bg1"/>
                </a:solidFill>
                <a:latin typeface="Arial" panose="020B0604020202020204" pitchFamily="34" charset="0"/>
                <a:cs typeface="Arial" panose="020B0604020202020204" pitchFamily="34" charset="0"/>
              </a:rPr>
              <a:t> </a:t>
            </a:r>
            <a:r>
              <a:rPr lang="en-GB" sz="1200" dirty="0">
                <a:solidFill>
                  <a:schemeClr val="bg1"/>
                </a:solidFill>
                <a:latin typeface="Arial" panose="020B0604020202020204" pitchFamily="34" charset="0"/>
                <a:cs typeface="Arial" panose="020B0604020202020204" pitchFamily="34" charset="0"/>
              </a:rPr>
              <a:t>is a statistical test used to compare the means of two groups to see if there is a significant difference between them and assess whether observed differences are likely due to chance or not</a:t>
            </a: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19970" y="1268520"/>
            <a:ext cx="5254032" cy="3908762"/>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Community Mental Health survey iteration. Where available, trend data from 2023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community mental health </a:t>
            </a:r>
            <a:r>
              <a:rPr lang="en-GB" sz="1200" dirty="0">
                <a:latin typeface="Arial" panose="020B0604020202020204" pitchFamily="34" charset="0"/>
                <a:cs typeface="Arial" panose="020B0604020202020204" pitchFamily="34" charset="0"/>
              </a:rPr>
              <a:t>NHS trusts in</a:t>
            </a:r>
            <a:r>
              <a:rPr lang="en-US" sz="1200" dirty="0">
                <a:latin typeface="Arial" panose="020B0604020202020204" pitchFamily="34" charset="0"/>
                <a:cs typeface="Arial" panose="020B0604020202020204" pitchFamily="34" charset="0"/>
              </a:rPr>
              <a:t>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the table underneath the charts, showing significant differences between this year (2024) and the previous year (2023). Z-tests set to 95% significance were used to compare data between the two years (2024 vs 2023). A statistically significant difference means it is unlikely we would have obtained this result if there was no real difference. </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6" name="Picture 5">
            <a:extLst>
              <a:ext uri="{FF2B5EF4-FFF2-40B4-BE49-F238E27FC236}">
                <a16:creationId xmlns:a16="http://schemas.microsoft.com/office/drawing/2014/main" id="{6458FC46-8F3B-4EA0-231C-AD70E344A6AD}"/>
              </a:ext>
            </a:extLst>
          </p:cNvPr>
          <p:cNvPicPr>
            <a:picLocks noChangeAspect="1"/>
          </p:cNvPicPr>
          <p:nvPr/>
        </p:nvPicPr>
        <p:blipFill>
          <a:blip r:embed="rId3"/>
          <a:stretch>
            <a:fillRect/>
          </a:stretch>
        </p:blipFill>
        <p:spPr>
          <a:xfrm>
            <a:off x="6941508" y="1435162"/>
            <a:ext cx="4224762" cy="3742120"/>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Support while waiting</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6_c" descr="Trust mean score trend data for Q7, plotted against the national average. ">
            <a:extLst>
              <a:ext uri="{FF2B5EF4-FFF2-40B4-BE49-F238E27FC236}">
                <a16:creationId xmlns:a16="http://schemas.microsoft.com/office/drawing/2014/main" id="{C309B750-6510-D62A-E828-4601990FC005}"/>
              </a:ext>
            </a:extLst>
          </p:cNvPr>
          <p:cNvGraphicFramePr/>
          <p:nvPr>
            <p:extLst>
              <p:ext uri="{D42A27DB-BD31-4B8C-83A1-F6EECF244321}">
                <p14:modId xmlns:p14="http://schemas.microsoft.com/office/powerpoint/2010/main" val="3318497266"/>
              </p:ext>
            </p:extLst>
          </p:nvPr>
        </p:nvGraphicFramePr>
        <p:xfrm>
          <a:off x="419970" y="1263152"/>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6_sig" descr="Significant changes 2021 vs 2020&#10;Significant changes 2021 vs 2019" title="Significant changes">
            <a:extLst>
              <a:ext uri="{FF2B5EF4-FFF2-40B4-BE49-F238E27FC236}">
                <a16:creationId xmlns:a16="http://schemas.microsoft.com/office/drawing/2014/main" id="{EB817434-7E31-AE38-E7B6-B08669C9B08D}"/>
              </a:ext>
            </a:extLst>
          </p:cNvPr>
          <p:cNvGraphicFramePr>
            <a:graphicFrameLocks noGrp="1"/>
          </p:cNvGraphicFramePr>
          <p:nvPr>
            <p:extLst>
              <p:ext uri="{D42A27DB-BD31-4B8C-83A1-F6EECF244321}">
                <p14:modId xmlns:p14="http://schemas.microsoft.com/office/powerpoint/2010/main" val="310528457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7_sig" descr="Significant changes 2021 vs 2020&#10;Significant changes 2021 vs 2019" title="Significant changes">
            <a:extLst>
              <a:ext uri="{FF2B5EF4-FFF2-40B4-BE49-F238E27FC236}">
                <a16:creationId xmlns:a16="http://schemas.microsoft.com/office/drawing/2014/main" id="{8D6F8842-4075-3D4B-0AAD-03C15DCA61D7}"/>
              </a:ext>
            </a:extLst>
          </p:cNvPr>
          <p:cNvGraphicFramePr>
            <a:graphicFrameLocks noGrp="1"/>
          </p:cNvGraphicFramePr>
          <p:nvPr>
            <p:extLst>
              <p:ext uri="{D42A27DB-BD31-4B8C-83A1-F6EECF244321}">
                <p14:modId xmlns:p14="http://schemas.microsoft.com/office/powerpoint/2010/main" val="3499001978"/>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7_c" descr="Trust mean score trend data for Q7, plotted against the national average. ">
            <a:extLst>
              <a:ext uri="{FF2B5EF4-FFF2-40B4-BE49-F238E27FC236}">
                <a16:creationId xmlns:a16="http://schemas.microsoft.com/office/drawing/2014/main" id="{51ACD5B6-4C29-5DF2-28E7-729EF467FFC2}"/>
              </a:ext>
            </a:extLst>
          </p:cNvPr>
          <p:cNvGraphicFramePr/>
          <p:nvPr>
            <p:extLst>
              <p:ext uri="{D42A27DB-BD31-4B8C-83A1-F6EECF244321}">
                <p14:modId xmlns:p14="http://schemas.microsoft.com/office/powerpoint/2010/main" val="1817686268"/>
              </p:ext>
            </p:extLst>
          </p:nvPr>
        </p:nvGraphicFramePr>
        <p:xfrm>
          <a:off x="6207442" y="1263152"/>
          <a:ext cx="5468620" cy="3965313"/>
        </p:xfrm>
        <a:graphic>
          <a:graphicData uri="http://schemas.openxmlformats.org/drawingml/2006/chart">
            <c:chart xmlns:c="http://schemas.openxmlformats.org/drawingml/2006/chart" xmlns:r="http://schemas.openxmlformats.org/officeDocument/2006/relationships" r:id="rId4"/>
          </a:graphicData>
        </a:graphic>
      </p:graphicFrame>
      <p:sp>
        <p:nvSpPr>
          <p:cNvPr id="2" name="Q7_t">
            <a:extLst>
              <a:ext uri="{FF2B5EF4-FFF2-40B4-BE49-F238E27FC236}">
                <a16:creationId xmlns:a16="http://schemas.microsoft.com/office/drawing/2014/main" id="{2231BC3B-E649-BA78-F2C3-7AD328ACC975}"/>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and were offered support while waiting for treatment. Respondents who stated that they didn't know or couldn't remember or that they did not need any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6_t">
            <a:extLst>
              <a:ext uri="{FF2B5EF4-FFF2-40B4-BE49-F238E27FC236}">
                <a16:creationId xmlns:a16="http://schemas.microsoft.com/office/drawing/2014/main" id="{47915EB9-9AF4-A062-8A24-809860A3D3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88;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108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05661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5BE32-1EF8-69D8-48D3-9C985FD2A82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EF68267-AE4C-C4D7-6618-26A66D53287C}"/>
              </a:ext>
            </a:extLst>
          </p:cNvPr>
          <p:cNvSpPr>
            <a:spLocks noGrp="1"/>
          </p:cNvSpPr>
          <p:nvPr>
            <p:ph type="title"/>
          </p:nvPr>
        </p:nvSpPr>
        <p:spPr>
          <a:xfrm>
            <a:off x="419970" y="509078"/>
            <a:ext cx="11417697" cy="654856"/>
          </a:xfrm>
        </p:spPr>
        <p:txBody>
          <a:bodyPr>
            <a:normAutofit/>
          </a:bodyPr>
          <a:lstStyle/>
          <a:p>
            <a:r>
              <a:rPr lang="en-US" dirty="0"/>
              <a:t>Section 2. Mental Health Team</a:t>
            </a:r>
            <a:endParaRPr lang="en-GB" dirty="0"/>
          </a:p>
        </p:txBody>
      </p:sp>
      <p:sp>
        <p:nvSpPr>
          <p:cNvPr id="45" name="Slide Number Placeholder 1">
            <a:extLst>
              <a:ext uri="{FF2B5EF4-FFF2-40B4-BE49-F238E27FC236}">
                <a16:creationId xmlns:a16="http://schemas.microsoft.com/office/drawing/2014/main" id="{D93D0458-2076-278D-C6DE-A0EE6182DB9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8_c" descr="Trust mean score trend data for Q7, plotted against the national average. ">
            <a:extLst>
              <a:ext uri="{FF2B5EF4-FFF2-40B4-BE49-F238E27FC236}">
                <a16:creationId xmlns:a16="http://schemas.microsoft.com/office/drawing/2014/main" id="{B5FA5B0C-794D-490C-937E-27E5D4B2FF26}"/>
              </a:ext>
            </a:extLst>
          </p:cNvPr>
          <p:cNvGraphicFramePr/>
          <p:nvPr>
            <p:extLst>
              <p:ext uri="{D42A27DB-BD31-4B8C-83A1-F6EECF244321}">
                <p14:modId xmlns:p14="http://schemas.microsoft.com/office/powerpoint/2010/main" val="140411387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8_sig" descr="Significant changes 2021 vs 2020&#10;Significant changes 2021 vs 2019" title="Significant changes">
            <a:extLst>
              <a:ext uri="{FF2B5EF4-FFF2-40B4-BE49-F238E27FC236}">
                <a16:creationId xmlns:a16="http://schemas.microsoft.com/office/drawing/2014/main" id="{C5ACE530-BD9B-8566-C1A6-5AF29C295DB5}"/>
              </a:ext>
            </a:extLst>
          </p:cNvPr>
          <p:cNvGraphicFramePr>
            <a:graphicFrameLocks noGrp="1"/>
          </p:cNvGraphicFramePr>
          <p:nvPr>
            <p:extLst>
              <p:ext uri="{D42A27DB-BD31-4B8C-83A1-F6EECF244321}">
                <p14:modId xmlns:p14="http://schemas.microsoft.com/office/powerpoint/2010/main" val="344262658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0_sig" descr="Significant changes 2021 vs 2020&#10;Significant changes 2021 vs 2019" title="Significant changes">
            <a:extLst>
              <a:ext uri="{FF2B5EF4-FFF2-40B4-BE49-F238E27FC236}">
                <a16:creationId xmlns:a16="http://schemas.microsoft.com/office/drawing/2014/main" id="{CC523CAE-0AA3-480B-1046-29822A8554E3}"/>
              </a:ext>
            </a:extLst>
          </p:cNvPr>
          <p:cNvGraphicFramePr>
            <a:graphicFrameLocks noGrp="1"/>
          </p:cNvGraphicFramePr>
          <p:nvPr>
            <p:extLst>
              <p:ext uri="{D42A27DB-BD31-4B8C-83A1-F6EECF244321}">
                <p14:modId xmlns:p14="http://schemas.microsoft.com/office/powerpoint/2010/main" val="802006985"/>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0_c" descr="Trust mean score trend data for Q7, plotted against the national average. ">
            <a:extLst>
              <a:ext uri="{FF2B5EF4-FFF2-40B4-BE49-F238E27FC236}">
                <a16:creationId xmlns:a16="http://schemas.microsoft.com/office/drawing/2014/main" id="{749F9519-1BDB-BD9E-A1F6-11811D26B22C}"/>
              </a:ext>
            </a:extLst>
          </p:cNvPr>
          <p:cNvGraphicFramePr/>
          <p:nvPr>
            <p:extLst>
              <p:ext uri="{D42A27DB-BD31-4B8C-83A1-F6EECF244321}">
                <p14:modId xmlns:p14="http://schemas.microsoft.com/office/powerpoint/2010/main" val="105388970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0_t">
            <a:extLst>
              <a:ext uri="{FF2B5EF4-FFF2-40B4-BE49-F238E27FC236}">
                <a16:creationId xmlns:a16="http://schemas.microsoft.com/office/drawing/2014/main" id="{390AE452-8C6C-1F5E-14A9-5142BF2EACBD}"/>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239;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274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8_t">
            <a:extLst>
              <a:ext uri="{FF2B5EF4-FFF2-40B4-BE49-F238E27FC236}">
                <a16:creationId xmlns:a16="http://schemas.microsoft.com/office/drawing/2014/main" id="{B8CAB1DE-07C7-F7A8-D821-FA80A3BDBF7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239;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275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27784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F72CE-DA27-1C2F-A774-E177247A3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E265048-10CA-DB6C-44AE-0BBDF152ACD0}"/>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164F1D42-7EED-CC8C-1D38-B5892BDF4B5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1_c" descr="Trust mean score trend data for Q7, plotted against the national average. ">
            <a:extLst>
              <a:ext uri="{FF2B5EF4-FFF2-40B4-BE49-F238E27FC236}">
                <a16:creationId xmlns:a16="http://schemas.microsoft.com/office/drawing/2014/main" id="{FCC586BB-2A2F-2CE1-0A5A-02F1E6614047}"/>
              </a:ext>
            </a:extLst>
          </p:cNvPr>
          <p:cNvGraphicFramePr/>
          <p:nvPr>
            <p:extLst>
              <p:ext uri="{D42A27DB-BD31-4B8C-83A1-F6EECF244321}">
                <p14:modId xmlns:p14="http://schemas.microsoft.com/office/powerpoint/2010/main" val="383121860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1_sig" descr="Significant changes 2021 vs 2020&#10;Significant changes 2021 vs 2019" title="Significant changes">
            <a:extLst>
              <a:ext uri="{FF2B5EF4-FFF2-40B4-BE49-F238E27FC236}">
                <a16:creationId xmlns:a16="http://schemas.microsoft.com/office/drawing/2014/main" id="{E37F1CD0-C386-F3F8-ED12-E8D529DA403F}"/>
              </a:ext>
            </a:extLst>
          </p:cNvPr>
          <p:cNvGraphicFramePr>
            <a:graphicFrameLocks noGrp="1"/>
          </p:cNvGraphicFramePr>
          <p:nvPr>
            <p:extLst>
              <p:ext uri="{D42A27DB-BD31-4B8C-83A1-F6EECF244321}">
                <p14:modId xmlns:p14="http://schemas.microsoft.com/office/powerpoint/2010/main" val="166493289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2_sig" descr="Significant changes 2021 vs 2020&#10;Significant changes 2021 vs 2019" title="Significant changes">
            <a:extLst>
              <a:ext uri="{FF2B5EF4-FFF2-40B4-BE49-F238E27FC236}">
                <a16:creationId xmlns:a16="http://schemas.microsoft.com/office/drawing/2014/main" id="{B78298F3-271F-3CC6-C424-916984FC8438}"/>
              </a:ext>
            </a:extLst>
          </p:cNvPr>
          <p:cNvGraphicFramePr>
            <a:graphicFrameLocks noGrp="1"/>
          </p:cNvGraphicFramePr>
          <p:nvPr>
            <p:extLst>
              <p:ext uri="{D42A27DB-BD31-4B8C-83A1-F6EECF244321}">
                <p14:modId xmlns:p14="http://schemas.microsoft.com/office/powerpoint/2010/main" val="2997020809"/>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2_c" descr="Trust mean score trend data for Q7, plotted against the national average. ">
            <a:extLst>
              <a:ext uri="{FF2B5EF4-FFF2-40B4-BE49-F238E27FC236}">
                <a16:creationId xmlns:a16="http://schemas.microsoft.com/office/drawing/2014/main" id="{DD79F62D-9F31-CABE-2B66-078B85FA69CD}"/>
              </a:ext>
            </a:extLst>
          </p:cNvPr>
          <p:cNvGraphicFramePr/>
          <p:nvPr>
            <p:extLst>
              <p:ext uri="{D42A27DB-BD31-4B8C-83A1-F6EECF244321}">
                <p14:modId xmlns:p14="http://schemas.microsoft.com/office/powerpoint/2010/main" val="178851634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2_t">
            <a:extLst>
              <a:ext uri="{FF2B5EF4-FFF2-40B4-BE49-F238E27FC236}">
                <a16:creationId xmlns:a16="http://schemas.microsoft.com/office/drawing/2014/main" id="{6C49C5AF-D457-C609-DD64-F1209EE0C048}"/>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235;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271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1_t">
            <a:extLst>
              <a:ext uri="{FF2B5EF4-FFF2-40B4-BE49-F238E27FC236}">
                <a16:creationId xmlns:a16="http://schemas.microsoft.com/office/drawing/2014/main" id="{20485D29-1629-AC68-E01D-5D7CBAA80C92}"/>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232;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268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8206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7120" y="1246218"/>
            <a:ext cx="11268000"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sex, can influence care experiences and how they are reported. For example, research shows that older people report more positive experiences of care than younger people. Since trusts have differing profiles of community mental health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and sex of respondents to reflect the ‘national’ age-sex type distribution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(except for Q15).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subsequent questions do not apply (for example Q24). These questions are not scored. 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a:t>
            </a:r>
            <a:r>
              <a:rPr lang="en-GB" sz="1200" dirty="0">
                <a:latin typeface="Arial" panose="020B0604020202020204" pitchFamily="34" charset="0"/>
                <a:cs typeface="Arial" panose="020B0604020202020204" pitchFamily="34" charset="0"/>
              </a:rPr>
              <a:t> which is on the 'Analysis and Reporting' section of the 2024 Community Mental Health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FD45D-BBA9-5982-8A52-D0F9FD9AF34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BCFEB4D-D95A-CC8F-BF49-8B8E62CF8945}"/>
              </a:ext>
            </a:extLst>
          </p:cNvPr>
          <p:cNvSpPr>
            <a:spLocks noGrp="1"/>
          </p:cNvSpPr>
          <p:nvPr>
            <p:ph type="title"/>
          </p:nvPr>
        </p:nvSpPr>
        <p:spPr>
          <a:xfrm>
            <a:off x="419970" y="509078"/>
            <a:ext cx="11417697" cy="654856"/>
          </a:xfrm>
        </p:spPr>
        <p:txBody>
          <a:bodyPr>
            <a:normAutofit/>
          </a:bodyPr>
          <a:lstStyle/>
          <a:p>
            <a:r>
              <a:rPr lang="en-US" dirty="0"/>
              <a:t>Section 3. Planning care</a:t>
            </a:r>
            <a:endParaRPr lang="en-GB" dirty="0"/>
          </a:p>
        </p:txBody>
      </p:sp>
      <p:sp>
        <p:nvSpPr>
          <p:cNvPr id="45" name="Slide Number Placeholder 1">
            <a:extLst>
              <a:ext uri="{FF2B5EF4-FFF2-40B4-BE49-F238E27FC236}">
                <a16:creationId xmlns:a16="http://schemas.microsoft.com/office/drawing/2014/main" id="{251A733E-E48C-A8E7-0675-EC813C884AC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4_c" descr="Trust mean score trend data for Q7, plotted against the national average. ">
            <a:extLst>
              <a:ext uri="{FF2B5EF4-FFF2-40B4-BE49-F238E27FC236}">
                <a16:creationId xmlns:a16="http://schemas.microsoft.com/office/drawing/2014/main" id="{60E51BA0-9B01-389D-7736-A38F2C8F1336}"/>
              </a:ext>
            </a:extLst>
          </p:cNvPr>
          <p:cNvGraphicFramePr/>
          <p:nvPr>
            <p:extLst>
              <p:ext uri="{D42A27DB-BD31-4B8C-83A1-F6EECF244321}">
                <p14:modId xmlns:p14="http://schemas.microsoft.com/office/powerpoint/2010/main" val="200506402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4_sig" descr="Significant changes 2021 vs 2020&#10;Significant changes 2021 vs 2019" title="Significant changes">
            <a:extLst>
              <a:ext uri="{FF2B5EF4-FFF2-40B4-BE49-F238E27FC236}">
                <a16:creationId xmlns:a16="http://schemas.microsoft.com/office/drawing/2014/main" id="{7273855A-E2E4-0807-04BA-8C3837047F25}"/>
              </a:ext>
            </a:extLst>
          </p:cNvPr>
          <p:cNvGraphicFramePr>
            <a:graphicFrameLocks noGrp="1"/>
          </p:cNvGraphicFramePr>
          <p:nvPr>
            <p:extLst>
              <p:ext uri="{D42A27DB-BD31-4B8C-83A1-F6EECF244321}">
                <p14:modId xmlns:p14="http://schemas.microsoft.com/office/powerpoint/2010/main" val="74653464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7_sig" descr="Significant changes 2021 vs 2020&#10;Significant changes 2021 vs 2019" title="Significant changes">
            <a:extLst>
              <a:ext uri="{FF2B5EF4-FFF2-40B4-BE49-F238E27FC236}">
                <a16:creationId xmlns:a16="http://schemas.microsoft.com/office/drawing/2014/main" id="{2F53F950-9BCE-615F-CD7D-31F91AF77A10}"/>
              </a:ext>
            </a:extLst>
          </p:cNvPr>
          <p:cNvGraphicFramePr>
            <a:graphicFrameLocks noGrp="1"/>
          </p:cNvGraphicFramePr>
          <p:nvPr>
            <p:extLst>
              <p:ext uri="{D42A27DB-BD31-4B8C-83A1-F6EECF244321}">
                <p14:modId xmlns:p14="http://schemas.microsoft.com/office/powerpoint/2010/main" val="622787545"/>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7_c" descr="Trust mean score trend data for Q7, plotted against the national average. ">
            <a:extLst>
              <a:ext uri="{FF2B5EF4-FFF2-40B4-BE49-F238E27FC236}">
                <a16:creationId xmlns:a16="http://schemas.microsoft.com/office/drawing/2014/main" id="{335FCAF6-5BE5-CBE1-D71B-167EB247CB22}"/>
              </a:ext>
            </a:extLst>
          </p:cNvPr>
          <p:cNvGraphicFramePr/>
          <p:nvPr>
            <p:extLst>
              <p:ext uri="{D42A27DB-BD31-4B8C-83A1-F6EECF244321}">
                <p14:modId xmlns:p14="http://schemas.microsoft.com/office/powerpoint/2010/main" val="300712188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7_t">
            <a:extLst>
              <a:ext uri="{FF2B5EF4-FFF2-40B4-BE49-F238E27FC236}">
                <a16:creationId xmlns:a16="http://schemas.microsoft.com/office/drawing/2014/main" id="{143B76BE-491F-F9DD-3CCA-715DA065DDD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190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4_t">
            <a:extLst>
              <a:ext uri="{FF2B5EF4-FFF2-40B4-BE49-F238E27FC236}">
                <a16:creationId xmlns:a16="http://schemas.microsoft.com/office/drawing/2014/main" id="{106FC5B6-EBF8-E656-499E-5212B0A51A75}"/>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193;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212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07465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E8677-D27E-A9B0-BAB0-CE100BEEFE9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391091F-C873-38FF-E8E0-5EE442243D78}"/>
              </a:ext>
            </a:extLst>
          </p:cNvPr>
          <p:cNvSpPr>
            <a:spLocks noGrp="1"/>
          </p:cNvSpPr>
          <p:nvPr>
            <p:ph type="title"/>
          </p:nvPr>
        </p:nvSpPr>
        <p:spPr>
          <a:xfrm>
            <a:off x="419970" y="509078"/>
            <a:ext cx="11417697" cy="654856"/>
          </a:xfrm>
        </p:spPr>
        <p:txBody>
          <a:bodyPr>
            <a:normAutofit/>
          </a:bodyPr>
          <a:lstStyle/>
          <a:p>
            <a:r>
              <a:rPr lang="en-US" dirty="0"/>
              <a:t>Section 4. Involvement in care</a:t>
            </a:r>
            <a:endParaRPr lang="en-GB" dirty="0"/>
          </a:p>
        </p:txBody>
      </p:sp>
      <p:sp>
        <p:nvSpPr>
          <p:cNvPr id="45" name="Slide Number Placeholder 1">
            <a:extLst>
              <a:ext uri="{FF2B5EF4-FFF2-40B4-BE49-F238E27FC236}">
                <a16:creationId xmlns:a16="http://schemas.microsoft.com/office/drawing/2014/main" id="{D2019F37-21A8-2124-F1A5-7C48F38F4FE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8_c" descr="Trust mean score trend data for Q7, plotted against the national average. ">
            <a:extLst>
              <a:ext uri="{FF2B5EF4-FFF2-40B4-BE49-F238E27FC236}">
                <a16:creationId xmlns:a16="http://schemas.microsoft.com/office/drawing/2014/main" id="{4DBC7CC3-BE19-6DAF-E764-A56B3BC2038D}"/>
              </a:ext>
            </a:extLst>
          </p:cNvPr>
          <p:cNvGraphicFramePr/>
          <p:nvPr>
            <p:extLst>
              <p:ext uri="{D42A27DB-BD31-4B8C-83A1-F6EECF244321}">
                <p14:modId xmlns:p14="http://schemas.microsoft.com/office/powerpoint/2010/main" val="214123045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8_sig" descr="Significant changes 2021 vs 2020&#10;Significant changes 2021 vs 2019" title="Significant changes">
            <a:extLst>
              <a:ext uri="{FF2B5EF4-FFF2-40B4-BE49-F238E27FC236}">
                <a16:creationId xmlns:a16="http://schemas.microsoft.com/office/drawing/2014/main" id="{B84E2AD2-95DF-F2E5-953C-04C7143872C9}"/>
              </a:ext>
            </a:extLst>
          </p:cNvPr>
          <p:cNvGraphicFramePr>
            <a:graphicFrameLocks noGrp="1"/>
          </p:cNvGraphicFramePr>
          <p:nvPr>
            <p:extLst>
              <p:ext uri="{D42A27DB-BD31-4B8C-83A1-F6EECF244321}">
                <p14:modId xmlns:p14="http://schemas.microsoft.com/office/powerpoint/2010/main" val="75082743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9_sig" descr="Significant changes 2021 vs 2020&#10;Significant changes 2021 vs 2019" title="Significant changes">
            <a:extLst>
              <a:ext uri="{FF2B5EF4-FFF2-40B4-BE49-F238E27FC236}">
                <a16:creationId xmlns:a16="http://schemas.microsoft.com/office/drawing/2014/main" id="{1DC19032-0E13-6B16-FCFA-8A1F7EB4684A}"/>
              </a:ext>
            </a:extLst>
          </p:cNvPr>
          <p:cNvGraphicFramePr>
            <a:graphicFrameLocks noGrp="1"/>
          </p:cNvGraphicFramePr>
          <p:nvPr>
            <p:extLst>
              <p:ext uri="{D42A27DB-BD31-4B8C-83A1-F6EECF244321}">
                <p14:modId xmlns:p14="http://schemas.microsoft.com/office/powerpoint/2010/main" val="1136571789"/>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9_c" descr="Trust mean score trend data for Q7, plotted against the national average. ">
            <a:extLst>
              <a:ext uri="{FF2B5EF4-FFF2-40B4-BE49-F238E27FC236}">
                <a16:creationId xmlns:a16="http://schemas.microsoft.com/office/drawing/2014/main" id="{126E2474-26EA-A921-3A20-7B3D5FEF7205}"/>
              </a:ext>
            </a:extLst>
          </p:cNvPr>
          <p:cNvGraphicFramePr/>
          <p:nvPr>
            <p:extLst>
              <p:ext uri="{D42A27DB-BD31-4B8C-83A1-F6EECF244321}">
                <p14:modId xmlns:p14="http://schemas.microsoft.com/office/powerpoint/2010/main" val="370207110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9_t">
            <a:extLst>
              <a:ext uri="{FF2B5EF4-FFF2-40B4-BE49-F238E27FC236}">
                <a16:creationId xmlns:a16="http://schemas.microsoft.com/office/drawing/2014/main" id="{179D294C-2406-BF68-D913-576CA6CFF044}"/>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want to be in control of their care, their care has now ended, or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240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8_t">
            <a:extLst>
              <a:ext uri="{FF2B5EF4-FFF2-40B4-BE49-F238E27FC236}">
                <a16:creationId xmlns:a16="http://schemas.microsoft.com/office/drawing/2014/main" id="{AF28689B-D33D-4C0F-785A-4C8F79268F0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233;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265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43037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B7D9A-8AD1-06B9-9718-43E016A6469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CF2DFB-033E-C626-8366-4F407008FFB7}"/>
              </a:ext>
            </a:extLst>
          </p:cNvPr>
          <p:cNvSpPr>
            <a:spLocks noGrp="1"/>
          </p:cNvSpPr>
          <p:nvPr>
            <p:ph type="title"/>
          </p:nvPr>
        </p:nvSpPr>
        <p:spPr>
          <a:xfrm>
            <a:off x="419970" y="509078"/>
            <a:ext cx="11417697" cy="654856"/>
          </a:xfrm>
        </p:spPr>
        <p:txBody>
          <a:bodyPr>
            <a:normAutofit/>
          </a:bodyPr>
          <a:lstStyle/>
          <a:p>
            <a:r>
              <a:rPr lang="en-US" dirty="0"/>
              <a:t>Section 5. Medication</a:t>
            </a:r>
            <a:endParaRPr lang="en-GB" dirty="0"/>
          </a:p>
        </p:txBody>
      </p:sp>
      <p:sp>
        <p:nvSpPr>
          <p:cNvPr id="45" name="Slide Number Placeholder 1">
            <a:extLst>
              <a:ext uri="{FF2B5EF4-FFF2-40B4-BE49-F238E27FC236}">
                <a16:creationId xmlns:a16="http://schemas.microsoft.com/office/drawing/2014/main" id="{1BB1CCA5-B8D2-4238-628A-B42D9FA563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2_1_c" descr="Trust mean score trend data for Q7, plotted against the national average. ">
            <a:extLst>
              <a:ext uri="{FF2B5EF4-FFF2-40B4-BE49-F238E27FC236}">
                <a16:creationId xmlns:a16="http://schemas.microsoft.com/office/drawing/2014/main" id="{56DC053C-66B2-B64B-06BE-FE6594B3DFE5}"/>
              </a:ext>
            </a:extLst>
          </p:cNvPr>
          <p:cNvGraphicFramePr/>
          <p:nvPr>
            <p:extLst>
              <p:ext uri="{D42A27DB-BD31-4B8C-83A1-F6EECF244321}">
                <p14:modId xmlns:p14="http://schemas.microsoft.com/office/powerpoint/2010/main" val="53035261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2_1_sig" descr="Significant changes 2021 vs 2020&#10;Significant changes 2021 vs 2019" title="Significant changes">
            <a:extLst>
              <a:ext uri="{FF2B5EF4-FFF2-40B4-BE49-F238E27FC236}">
                <a16:creationId xmlns:a16="http://schemas.microsoft.com/office/drawing/2014/main" id="{DB6F30F0-401F-9A62-F3FC-A1427DBB8178}"/>
              </a:ext>
            </a:extLst>
          </p:cNvPr>
          <p:cNvGraphicFramePr>
            <a:graphicFrameLocks noGrp="1"/>
          </p:cNvGraphicFramePr>
          <p:nvPr>
            <p:extLst>
              <p:ext uri="{D42A27DB-BD31-4B8C-83A1-F6EECF244321}">
                <p14:modId xmlns:p14="http://schemas.microsoft.com/office/powerpoint/2010/main" val="77719546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22_2_sig" descr="Significant changes 2021 vs 2020&#10;Significant changes 2021 vs 2019" title="Significant changes">
            <a:extLst>
              <a:ext uri="{FF2B5EF4-FFF2-40B4-BE49-F238E27FC236}">
                <a16:creationId xmlns:a16="http://schemas.microsoft.com/office/drawing/2014/main" id="{B66FE552-2210-1C58-6714-39C021FA1037}"/>
              </a:ext>
            </a:extLst>
          </p:cNvPr>
          <p:cNvGraphicFramePr>
            <a:graphicFrameLocks noGrp="1"/>
          </p:cNvGraphicFramePr>
          <p:nvPr>
            <p:extLst>
              <p:ext uri="{D42A27DB-BD31-4B8C-83A1-F6EECF244321}">
                <p14:modId xmlns:p14="http://schemas.microsoft.com/office/powerpoint/2010/main" val="287451023"/>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22_2_c" descr="Trust mean score trend data for Q7, plotted against the national average. ">
            <a:extLst>
              <a:ext uri="{FF2B5EF4-FFF2-40B4-BE49-F238E27FC236}">
                <a16:creationId xmlns:a16="http://schemas.microsoft.com/office/drawing/2014/main" id="{61151561-49D9-4A39-4370-47DA034A97C0}"/>
              </a:ext>
            </a:extLst>
          </p:cNvPr>
          <p:cNvGraphicFramePr/>
          <p:nvPr>
            <p:extLst>
              <p:ext uri="{D42A27DB-BD31-4B8C-83A1-F6EECF244321}">
                <p14:modId xmlns:p14="http://schemas.microsoft.com/office/powerpoint/2010/main" val="259618963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22_2_t">
            <a:extLst>
              <a:ext uri="{FF2B5EF4-FFF2-40B4-BE49-F238E27FC236}">
                <a16:creationId xmlns:a16="http://schemas.microsoft.com/office/drawing/2014/main" id="{28263DFD-3249-630D-738D-D7F2AE29CBB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157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2_1_t">
            <a:extLst>
              <a:ext uri="{FF2B5EF4-FFF2-40B4-BE49-F238E27FC236}">
                <a16:creationId xmlns:a16="http://schemas.microsoft.com/office/drawing/2014/main" id="{8CB8CCA9-99F1-B46F-DF0F-986C9A1A5494}"/>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159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42599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EBE68-CAF5-67A2-9479-02B56EA02A8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D96F81-5A99-A628-E3F2-477FEC92656C}"/>
              </a:ext>
            </a:extLst>
          </p:cNvPr>
          <p:cNvSpPr>
            <a:spLocks noGrp="1"/>
          </p:cNvSpPr>
          <p:nvPr>
            <p:ph type="title"/>
          </p:nvPr>
        </p:nvSpPr>
        <p:spPr>
          <a:xfrm>
            <a:off x="419970" y="509078"/>
            <a:ext cx="11417697" cy="654856"/>
          </a:xfrm>
        </p:spPr>
        <p:txBody>
          <a:bodyPr>
            <a:normAutofit/>
          </a:bodyPr>
          <a:lstStyle/>
          <a:p>
            <a:r>
              <a:rPr lang="en-US" dirty="0"/>
              <a:t>Section 5. Medication </a:t>
            </a:r>
            <a:r>
              <a:rPr lang="en-GB" dirty="0"/>
              <a:t>(continued)</a:t>
            </a:r>
          </a:p>
        </p:txBody>
      </p:sp>
      <p:sp>
        <p:nvSpPr>
          <p:cNvPr id="45" name="Slide Number Placeholder 1">
            <a:extLst>
              <a:ext uri="{FF2B5EF4-FFF2-40B4-BE49-F238E27FC236}">
                <a16:creationId xmlns:a16="http://schemas.microsoft.com/office/drawing/2014/main" id="{E7A8FC9E-3498-727D-5F05-81E9C08827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2_3_c" descr="Trust mean score trend data for Q7, plotted against the national average. ">
            <a:extLst>
              <a:ext uri="{FF2B5EF4-FFF2-40B4-BE49-F238E27FC236}">
                <a16:creationId xmlns:a16="http://schemas.microsoft.com/office/drawing/2014/main" id="{E88DA1D6-724F-85A2-33C4-ECB15B3246E5}"/>
              </a:ext>
            </a:extLst>
          </p:cNvPr>
          <p:cNvGraphicFramePr/>
          <p:nvPr>
            <p:extLst>
              <p:ext uri="{D42A27DB-BD31-4B8C-83A1-F6EECF244321}">
                <p14:modId xmlns:p14="http://schemas.microsoft.com/office/powerpoint/2010/main" val="99133935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2_3_sig" descr="Significant changes 2021 vs 2020&#10;Significant changes 2021 vs 2019" title="Significant changes">
            <a:extLst>
              <a:ext uri="{FF2B5EF4-FFF2-40B4-BE49-F238E27FC236}">
                <a16:creationId xmlns:a16="http://schemas.microsoft.com/office/drawing/2014/main" id="{32AD2341-424E-6FC7-502F-6A31AD2F4139}"/>
              </a:ext>
            </a:extLst>
          </p:cNvPr>
          <p:cNvGraphicFramePr>
            <a:graphicFrameLocks noGrp="1"/>
          </p:cNvGraphicFramePr>
          <p:nvPr>
            <p:extLst>
              <p:ext uri="{D42A27DB-BD31-4B8C-83A1-F6EECF244321}">
                <p14:modId xmlns:p14="http://schemas.microsoft.com/office/powerpoint/2010/main" val="32300493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22_4_sig" descr="Significant changes 2021 vs 2020&#10;Significant changes 2021 vs 2019" title="Significant changes">
            <a:extLst>
              <a:ext uri="{FF2B5EF4-FFF2-40B4-BE49-F238E27FC236}">
                <a16:creationId xmlns:a16="http://schemas.microsoft.com/office/drawing/2014/main" id="{037C28FA-62CD-A31B-C1C4-28FF2FB295D8}"/>
              </a:ext>
            </a:extLst>
          </p:cNvPr>
          <p:cNvGraphicFramePr>
            <a:graphicFrameLocks noGrp="1"/>
          </p:cNvGraphicFramePr>
          <p:nvPr>
            <p:extLst>
              <p:ext uri="{D42A27DB-BD31-4B8C-83A1-F6EECF244321}">
                <p14:modId xmlns:p14="http://schemas.microsoft.com/office/powerpoint/2010/main" val="1934808935"/>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22_4_c" descr="Trust mean score trend data for Q7, plotted against the national average. ">
            <a:extLst>
              <a:ext uri="{FF2B5EF4-FFF2-40B4-BE49-F238E27FC236}">
                <a16:creationId xmlns:a16="http://schemas.microsoft.com/office/drawing/2014/main" id="{C3FFC591-F1EF-A7DE-5BC0-B434B163E206}"/>
              </a:ext>
            </a:extLst>
          </p:cNvPr>
          <p:cNvGraphicFramePr/>
          <p:nvPr>
            <p:extLst>
              <p:ext uri="{D42A27DB-BD31-4B8C-83A1-F6EECF244321}">
                <p14:modId xmlns:p14="http://schemas.microsoft.com/office/powerpoint/2010/main" val="145576333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22_4_t">
            <a:extLst>
              <a:ext uri="{FF2B5EF4-FFF2-40B4-BE49-F238E27FC236}">
                <a16:creationId xmlns:a16="http://schemas.microsoft.com/office/drawing/2014/main" id="{2044ADF2-FA7A-F72E-98F7-56F07947EE21}"/>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151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2_3_t">
            <a:extLst>
              <a:ext uri="{FF2B5EF4-FFF2-40B4-BE49-F238E27FC236}">
                <a16:creationId xmlns:a16="http://schemas.microsoft.com/office/drawing/2014/main" id="{1873E222-FEEA-3B6B-FA56-F72EFF087EC3}"/>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151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96489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412F9-F6E7-3D63-67EF-846DF61469E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F6D196-F038-B8EE-65F9-2A3EC1F1F36C}"/>
              </a:ext>
            </a:extLst>
          </p:cNvPr>
          <p:cNvSpPr>
            <a:spLocks noGrp="1"/>
          </p:cNvSpPr>
          <p:nvPr>
            <p:ph type="title"/>
          </p:nvPr>
        </p:nvSpPr>
        <p:spPr>
          <a:xfrm>
            <a:off x="419970" y="509078"/>
            <a:ext cx="11417697" cy="654856"/>
          </a:xfrm>
        </p:spPr>
        <p:txBody>
          <a:bodyPr>
            <a:normAutofit/>
          </a:bodyPr>
          <a:lstStyle/>
          <a:p>
            <a:r>
              <a:rPr lang="en-US" dirty="0"/>
              <a:t>Section 5. Medication </a:t>
            </a:r>
            <a:r>
              <a:rPr lang="en-GB" dirty="0"/>
              <a:t>(continued)</a:t>
            </a:r>
          </a:p>
        </p:txBody>
      </p:sp>
      <p:sp>
        <p:nvSpPr>
          <p:cNvPr id="45" name="Slide Number Placeholder 1">
            <a:extLst>
              <a:ext uri="{FF2B5EF4-FFF2-40B4-BE49-F238E27FC236}">
                <a16:creationId xmlns:a16="http://schemas.microsoft.com/office/drawing/2014/main" id="{243F7570-1AC8-08A0-30A3-DAF1214BB30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3_c" descr="Trust mean score trend data for Q7, plotted against the national average. ">
            <a:extLst>
              <a:ext uri="{FF2B5EF4-FFF2-40B4-BE49-F238E27FC236}">
                <a16:creationId xmlns:a16="http://schemas.microsoft.com/office/drawing/2014/main" id="{5C8C727D-B8A5-5D77-A126-42608F2374C1}"/>
              </a:ext>
            </a:extLst>
          </p:cNvPr>
          <p:cNvGraphicFramePr/>
          <p:nvPr>
            <p:extLst>
              <p:ext uri="{D42A27DB-BD31-4B8C-83A1-F6EECF244321}">
                <p14:modId xmlns:p14="http://schemas.microsoft.com/office/powerpoint/2010/main" val="327562142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3_sig" descr="Significant changes 2021 vs 2020&#10;Significant changes 2021 vs 2019" title="Significant changes">
            <a:extLst>
              <a:ext uri="{FF2B5EF4-FFF2-40B4-BE49-F238E27FC236}">
                <a16:creationId xmlns:a16="http://schemas.microsoft.com/office/drawing/2014/main" id="{E0198F48-A85B-2CD6-42EE-CC2ACD9C14AF}"/>
              </a:ext>
            </a:extLst>
          </p:cNvPr>
          <p:cNvGraphicFramePr>
            <a:graphicFrameLocks noGrp="1"/>
          </p:cNvGraphicFramePr>
          <p:nvPr>
            <p:extLst>
              <p:ext uri="{D42A27DB-BD31-4B8C-83A1-F6EECF244321}">
                <p14:modId xmlns:p14="http://schemas.microsoft.com/office/powerpoint/2010/main" val="359810735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23_t">
            <a:extLst>
              <a:ext uri="{FF2B5EF4-FFF2-40B4-BE49-F238E27FC236}">
                <a16:creationId xmlns:a16="http://schemas.microsoft.com/office/drawing/2014/main" id="{F1C8BC4A-E2B9-0F5C-947D-65B8232B72A4}"/>
              </a:ext>
            </a:extLst>
          </p:cNvPr>
          <p:cNvSpPr/>
          <p:nvPr/>
        </p:nvSpPr>
        <p:spPr>
          <a:xfrm>
            <a:off x="1065398" y="5851921"/>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have been receiving medication for less than 12 months, or they didn't know or were not sure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147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33674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CFF91-878D-3F7D-36EF-F8037AA069C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A1B1114-BF0D-4C8E-298F-2D70B55A03DD}"/>
              </a:ext>
            </a:extLst>
          </p:cNvPr>
          <p:cNvSpPr>
            <a:spLocks noGrp="1"/>
          </p:cNvSpPr>
          <p:nvPr>
            <p:ph type="title"/>
          </p:nvPr>
        </p:nvSpPr>
        <p:spPr>
          <a:xfrm>
            <a:off x="419970" y="509078"/>
            <a:ext cx="11417697" cy="654856"/>
          </a:xfrm>
        </p:spPr>
        <p:txBody>
          <a:bodyPr>
            <a:normAutofit/>
          </a:bodyPr>
          <a:lstStyle/>
          <a:p>
            <a:r>
              <a:rPr lang="en-US" dirty="0"/>
              <a:t>Section 6. Psychological Therapies</a:t>
            </a:r>
            <a:endParaRPr lang="en-GB" dirty="0"/>
          </a:p>
        </p:txBody>
      </p:sp>
      <p:sp>
        <p:nvSpPr>
          <p:cNvPr id="45" name="Slide Number Placeholder 1">
            <a:extLst>
              <a:ext uri="{FF2B5EF4-FFF2-40B4-BE49-F238E27FC236}">
                <a16:creationId xmlns:a16="http://schemas.microsoft.com/office/drawing/2014/main" id="{6BD5C2BD-E419-B051-AFDA-11A48B9085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organisation_info">
            <a:extLst>
              <a:ext uri="{FF2B5EF4-FFF2-40B4-BE49-F238E27FC236}">
                <a16:creationId xmlns:a16="http://schemas.microsoft.com/office/drawing/2014/main" id="{E6E729D6-FD35-EA85-A924-955ED2F604A7}"/>
              </a:ext>
            </a:extLst>
          </p:cNvPr>
          <p:cNvSpPr txBox="1">
            <a:spLocks/>
          </p:cNvSpPr>
          <p:nvPr/>
        </p:nvSpPr>
        <p:spPr>
          <a:xfrm>
            <a:off x="419970" y="1305630"/>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 has been revised for 2024 and is no longer comparable to previous year’s data.</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68499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DB972-CB1B-66C6-5C76-DBCD9A3314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212103A-8426-180D-B69E-97EC9CDDA873}"/>
              </a:ext>
            </a:extLst>
          </p:cNvPr>
          <p:cNvSpPr>
            <a:spLocks noGrp="1"/>
          </p:cNvSpPr>
          <p:nvPr>
            <p:ph type="title"/>
          </p:nvPr>
        </p:nvSpPr>
        <p:spPr>
          <a:xfrm>
            <a:off x="419970" y="509078"/>
            <a:ext cx="11417697" cy="654856"/>
          </a:xfrm>
        </p:spPr>
        <p:txBody>
          <a:bodyPr>
            <a:normAutofit/>
          </a:bodyPr>
          <a:lstStyle/>
          <a:p>
            <a:r>
              <a:rPr lang="en-US" dirty="0"/>
              <a:t>Section 7. Crisis care support</a:t>
            </a:r>
            <a:endParaRPr lang="en-GB" dirty="0"/>
          </a:p>
        </p:txBody>
      </p:sp>
      <p:sp>
        <p:nvSpPr>
          <p:cNvPr id="45" name="Slide Number Placeholder 1">
            <a:extLst>
              <a:ext uri="{FF2B5EF4-FFF2-40B4-BE49-F238E27FC236}">
                <a16:creationId xmlns:a16="http://schemas.microsoft.com/office/drawing/2014/main" id="{29CE0267-696C-6A3A-41EF-9E7453B52EF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9_c" descr="Trust mean score trend data for Q7, plotted against the national average. ">
            <a:extLst>
              <a:ext uri="{FF2B5EF4-FFF2-40B4-BE49-F238E27FC236}">
                <a16:creationId xmlns:a16="http://schemas.microsoft.com/office/drawing/2014/main" id="{49413FB0-AC52-1D4A-7F0E-9ACB297348C7}"/>
              </a:ext>
            </a:extLst>
          </p:cNvPr>
          <p:cNvGraphicFramePr/>
          <p:nvPr>
            <p:extLst>
              <p:ext uri="{D42A27DB-BD31-4B8C-83A1-F6EECF244321}">
                <p14:modId xmlns:p14="http://schemas.microsoft.com/office/powerpoint/2010/main" val="126800126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9_sig" descr="Significant changes 2021 vs 2020&#10;Significant changes 2021 vs 2019" title="Significant changes">
            <a:extLst>
              <a:ext uri="{FF2B5EF4-FFF2-40B4-BE49-F238E27FC236}">
                <a16:creationId xmlns:a16="http://schemas.microsoft.com/office/drawing/2014/main" id="{087E5A3E-4C56-1AB1-E946-E5C465D97413}"/>
              </a:ext>
            </a:extLst>
          </p:cNvPr>
          <p:cNvGraphicFramePr>
            <a:graphicFrameLocks noGrp="1"/>
          </p:cNvGraphicFramePr>
          <p:nvPr>
            <p:extLst>
              <p:ext uri="{D42A27DB-BD31-4B8C-83A1-F6EECF244321}">
                <p14:modId xmlns:p14="http://schemas.microsoft.com/office/powerpoint/2010/main" val="151871239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1_sig" descr="Significant changes 2021 vs 2020&#10;Significant changes 2021 vs 2019" title="Significant changes">
            <a:extLst>
              <a:ext uri="{FF2B5EF4-FFF2-40B4-BE49-F238E27FC236}">
                <a16:creationId xmlns:a16="http://schemas.microsoft.com/office/drawing/2014/main" id="{B182B5F3-ACA3-AFF6-5B7F-1DBFD370956A}"/>
              </a:ext>
            </a:extLst>
          </p:cNvPr>
          <p:cNvGraphicFramePr>
            <a:graphicFrameLocks noGrp="1"/>
          </p:cNvGraphicFramePr>
          <p:nvPr>
            <p:extLst>
              <p:ext uri="{D42A27DB-BD31-4B8C-83A1-F6EECF244321}">
                <p14:modId xmlns:p14="http://schemas.microsoft.com/office/powerpoint/2010/main" val="1284190644"/>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1_c" descr="Trust mean score trend data for Q7, plotted against the national average. ">
            <a:extLst>
              <a:ext uri="{FF2B5EF4-FFF2-40B4-BE49-F238E27FC236}">
                <a16:creationId xmlns:a16="http://schemas.microsoft.com/office/drawing/2014/main" id="{98101563-35A7-AA04-E5E5-07B3A9227BD9}"/>
              </a:ext>
            </a:extLst>
          </p:cNvPr>
          <p:cNvGraphicFramePr/>
          <p:nvPr>
            <p:extLst>
              <p:ext uri="{D42A27DB-BD31-4B8C-83A1-F6EECF244321}">
                <p14:modId xmlns:p14="http://schemas.microsoft.com/office/powerpoint/2010/main" val="169631070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1_t">
            <a:extLst>
              <a:ext uri="{FF2B5EF4-FFF2-40B4-BE49-F238E27FC236}">
                <a16:creationId xmlns:a16="http://schemas.microsoft.com/office/drawing/2014/main" id="{ABB5A2D8-EBD9-FA5A-F36F-3E57085DB3C3}"/>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this was not applicable, or their family or carer did not want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57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9_t">
            <a:extLst>
              <a:ext uri="{FF2B5EF4-FFF2-40B4-BE49-F238E27FC236}">
                <a16:creationId xmlns:a16="http://schemas.microsoft.com/office/drawing/2014/main" id="{59BF4E58-1E35-1941-D8E3-4FF4D4D81514}"/>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70;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72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49641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D3132-E67A-7BCB-8A98-12CE88A23C5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C2F805F-9976-978E-827A-16ED31C69C3C}"/>
              </a:ext>
            </a:extLst>
          </p:cNvPr>
          <p:cNvSpPr>
            <a:spLocks noGrp="1"/>
          </p:cNvSpPr>
          <p:nvPr>
            <p:ph type="title"/>
          </p:nvPr>
        </p:nvSpPr>
        <p:spPr>
          <a:xfrm>
            <a:off x="419970" y="509078"/>
            <a:ext cx="11417697" cy="654856"/>
          </a:xfrm>
        </p:spPr>
        <p:txBody>
          <a:bodyPr>
            <a:normAutofit/>
          </a:bodyPr>
          <a:lstStyle/>
          <a:p>
            <a:r>
              <a:rPr lang="en-US" dirty="0"/>
              <a:t>Section 8. Crisis care access</a:t>
            </a:r>
            <a:endParaRPr lang="en-GB" dirty="0"/>
          </a:p>
        </p:txBody>
      </p:sp>
      <p:sp>
        <p:nvSpPr>
          <p:cNvPr id="45" name="Slide Number Placeholder 1">
            <a:extLst>
              <a:ext uri="{FF2B5EF4-FFF2-40B4-BE49-F238E27FC236}">
                <a16:creationId xmlns:a16="http://schemas.microsoft.com/office/drawing/2014/main" id="{B67E8E23-91A1-8CBE-6978-34E657738D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7_c" descr="Trust mean score trend data for Q7, plotted against the national average. ">
            <a:extLst>
              <a:ext uri="{FF2B5EF4-FFF2-40B4-BE49-F238E27FC236}">
                <a16:creationId xmlns:a16="http://schemas.microsoft.com/office/drawing/2014/main" id="{CC551B6F-94A3-8F78-21F8-8FD8B45BC0EB}"/>
              </a:ext>
            </a:extLst>
          </p:cNvPr>
          <p:cNvGraphicFramePr/>
          <p:nvPr>
            <p:extLst>
              <p:ext uri="{D42A27DB-BD31-4B8C-83A1-F6EECF244321}">
                <p14:modId xmlns:p14="http://schemas.microsoft.com/office/powerpoint/2010/main" val="237943131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7_sig" descr="Significant changes 2021 vs 2020&#10;Significant changes 2021 vs 2019" title="Significant changes">
            <a:extLst>
              <a:ext uri="{FF2B5EF4-FFF2-40B4-BE49-F238E27FC236}">
                <a16:creationId xmlns:a16="http://schemas.microsoft.com/office/drawing/2014/main" id="{6CFBA8D8-7A85-EED7-44FF-1552974682DE}"/>
              </a:ext>
            </a:extLst>
          </p:cNvPr>
          <p:cNvGraphicFramePr>
            <a:graphicFrameLocks noGrp="1"/>
          </p:cNvGraphicFramePr>
          <p:nvPr>
            <p:extLst>
              <p:ext uri="{D42A27DB-BD31-4B8C-83A1-F6EECF244321}">
                <p14:modId xmlns:p14="http://schemas.microsoft.com/office/powerpoint/2010/main" val="278394666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0_sig" descr="Significant changes 2021 vs 2020&#10;Significant changes 2021 vs 2019" title="Significant changes">
            <a:extLst>
              <a:ext uri="{FF2B5EF4-FFF2-40B4-BE49-F238E27FC236}">
                <a16:creationId xmlns:a16="http://schemas.microsoft.com/office/drawing/2014/main" id="{BA523A08-804B-F247-7BB9-2B3BCEB355B6}"/>
              </a:ext>
            </a:extLst>
          </p:cNvPr>
          <p:cNvGraphicFramePr>
            <a:graphicFrameLocks noGrp="1"/>
          </p:cNvGraphicFramePr>
          <p:nvPr>
            <p:extLst>
              <p:ext uri="{D42A27DB-BD31-4B8C-83A1-F6EECF244321}">
                <p14:modId xmlns:p14="http://schemas.microsoft.com/office/powerpoint/2010/main" val="2066746272"/>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0_c" descr="Trust mean score trend data for Q7, plotted against the national average. ">
            <a:extLst>
              <a:ext uri="{FF2B5EF4-FFF2-40B4-BE49-F238E27FC236}">
                <a16:creationId xmlns:a16="http://schemas.microsoft.com/office/drawing/2014/main" id="{5F3F64D0-AC97-B982-8283-69A6B9336F3E}"/>
              </a:ext>
            </a:extLst>
          </p:cNvPr>
          <p:cNvGraphicFramePr/>
          <p:nvPr>
            <p:extLst>
              <p:ext uri="{D42A27DB-BD31-4B8C-83A1-F6EECF244321}">
                <p14:modId xmlns:p14="http://schemas.microsoft.com/office/powerpoint/2010/main" val="32224737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0_t">
            <a:extLst>
              <a:ext uri="{FF2B5EF4-FFF2-40B4-BE49-F238E27FC236}">
                <a16:creationId xmlns:a16="http://schemas.microsoft.com/office/drawing/2014/main" id="{CBBE4120-B2F9-4FED-7780-63018490EF16}"/>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67;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74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7_t">
            <a:extLst>
              <a:ext uri="{FF2B5EF4-FFF2-40B4-BE49-F238E27FC236}">
                <a16:creationId xmlns:a16="http://schemas.microsoft.com/office/drawing/2014/main" id="{D802B284-6FBD-2819-A08E-8843153219C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were not sure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222;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249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71450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0B405-15D8-09C2-9717-6AA921FF19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78689AC-42A4-7D7C-BA18-8EC9592AD3A1}"/>
              </a:ext>
            </a:extLst>
          </p:cNvPr>
          <p:cNvSpPr>
            <a:spLocks noGrp="1"/>
          </p:cNvSpPr>
          <p:nvPr>
            <p:ph type="title"/>
          </p:nvPr>
        </p:nvSpPr>
        <p:spPr>
          <a:xfrm>
            <a:off x="419970" y="509078"/>
            <a:ext cx="11417697" cy="654856"/>
          </a:xfrm>
        </p:spPr>
        <p:txBody>
          <a:bodyPr>
            <a:normAutofit/>
          </a:bodyPr>
          <a:lstStyle/>
          <a:p>
            <a:r>
              <a:rPr lang="en-US" dirty="0"/>
              <a:t>Section 9. Support with other areas of life</a:t>
            </a:r>
            <a:endParaRPr lang="en-GB" dirty="0"/>
          </a:p>
        </p:txBody>
      </p:sp>
      <p:sp>
        <p:nvSpPr>
          <p:cNvPr id="45" name="Slide Number Placeholder 1">
            <a:extLst>
              <a:ext uri="{FF2B5EF4-FFF2-40B4-BE49-F238E27FC236}">
                <a16:creationId xmlns:a16="http://schemas.microsoft.com/office/drawing/2014/main" id="{84B68A11-07A5-1642-5313-4E6D156B3BD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3_1_c" descr="Trust mean score trend data for Q7, plotted against the national average. ">
            <a:extLst>
              <a:ext uri="{FF2B5EF4-FFF2-40B4-BE49-F238E27FC236}">
                <a16:creationId xmlns:a16="http://schemas.microsoft.com/office/drawing/2014/main" id="{3C9EF042-9875-6053-F535-85C8C5F42341}"/>
              </a:ext>
            </a:extLst>
          </p:cNvPr>
          <p:cNvGraphicFramePr/>
          <p:nvPr>
            <p:extLst>
              <p:ext uri="{D42A27DB-BD31-4B8C-83A1-F6EECF244321}">
                <p14:modId xmlns:p14="http://schemas.microsoft.com/office/powerpoint/2010/main" val="969340944"/>
              </p:ext>
            </p:extLst>
          </p:nvPr>
        </p:nvGraphicFramePr>
        <p:xfrm>
          <a:off x="419970" y="1263152"/>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3_1_sig" descr="Significant changes 2021 vs 2020&#10;Significant changes 2021 vs 2019" title="Significant changes">
            <a:extLst>
              <a:ext uri="{FF2B5EF4-FFF2-40B4-BE49-F238E27FC236}">
                <a16:creationId xmlns:a16="http://schemas.microsoft.com/office/drawing/2014/main" id="{BA24BC57-84C6-D5F5-1346-E2D944BE7814}"/>
              </a:ext>
            </a:extLst>
          </p:cNvPr>
          <p:cNvGraphicFramePr>
            <a:graphicFrameLocks noGrp="1"/>
          </p:cNvGraphicFramePr>
          <p:nvPr>
            <p:extLst>
              <p:ext uri="{D42A27DB-BD31-4B8C-83A1-F6EECF244321}">
                <p14:modId xmlns:p14="http://schemas.microsoft.com/office/powerpoint/2010/main" val="204460960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3_2_sig" descr="Significant changes 2021 vs 2020&#10;Significant changes 2021 vs 2019" title="Significant changes">
            <a:extLst>
              <a:ext uri="{FF2B5EF4-FFF2-40B4-BE49-F238E27FC236}">
                <a16:creationId xmlns:a16="http://schemas.microsoft.com/office/drawing/2014/main" id="{6F8D6C7B-E2D2-54DE-1918-12F789EC601F}"/>
              </a:ext>
            </a:extLst>
          </p:cNvPr>
          <p:cNvGraphicFramePr>
            <a:graphicFrameLocks noGrp="1"/>
          </p:cNvGraphicFramePr>
          <p:nvPr>
            <p:extLst>
              <p:ext uri="{D42A27DB-BD31-4B8C-83A1-F6EECF244321}">
                <p14:modId xmlns:p14="http://schemas.microsoft.com/office/powerpoint/2010/main" val="2026185692"/>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3_2_c" descr="Trust mean score trend data for Q7, plotted against the national average. ">
            <a:extLst>
              <a:ext uri="{FF2B5EF4-FFF2-40B4-BE49-F238E27FC236}">
                <a16:creationId xmlns:a16="http://schemas.microsoft.com/office/drawing/2014/main" id="{56C18CF7-1B9B-B9AC-8D37-D5A8693AA41E}"/>
              </a:ext>
            </a:extLst>
          </p:cNvPr>
          <p:cNvGraphicFramePr/>
          <p:nvPr>
            <p:extLst>
              <p:ext uri="{D42A27DB-BD31-4B8C-83A1-F6EECF244321}">
                <p14:modId xmlns:p14="http://schemas.microsoft.com/office/powerpoint/2010/main" val="4105279077"/>
              </p:ext>
            </p:extLst>
          </p:nvPr>
        </p:nvGraphicFramePr>
        <p:xfrm>
          <a:off x="6207442" y="1263152"/>
          <a:ext cx="5468620" cy="4035715"/>
        </p:xfrm>
        <a:graphic>
          <a:graphicData uri="http://schemas.openxmlformats.org/drawingml/2006/chart">
            <c:chart xmlns:c="http://schemas.openxmlformats.org/drawingml/2006/chart" xmlns:r="http://schemas.openxmlformats.org/officeDocument/2006/relationships" r:id="rId4"/>
          </a:graphicData>
        </a:graphic>
      </p:graphicFrame>
      <p:sp>
        <p:nvSpPr>
          <p:cNvPr id="2" name="Q33_2_t">
            <a:extLst>
              <a:ext uri="{FF2B5EF4-FFF2-40B4-BE49-F238E27FC236}">
                <a16:creationId xmlns:a16="http://schemas.microsoft.com/office/drawing/2014/main" id="{6A3ABE8A-7D84-531D-BE4E-90B0CEDB66E8}"/>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145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3_1_t">
            <a:extLst>
              <a:ext uri="{FF2B5EF4-FFF2-40B4-BE49-F238E27FC236}">
                <a16:creationId xmlns:a16="http://schemas.microsoft.com/office/drawing/2014/main" id="{EA1A4F6B-E8E9-76F5-91FE-38787A1F504A}"/>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186;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215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19414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C2FF0-62EB-F376-E93A-ADC2E852C4B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F6CF79D-44C7-A989-F8D4-19BC8A9371C8}"/>
              </a:ext>
            </a:extLst>
          </p:cNvPr>
          <p:cNvSpPr>
            <a:spLocks noGrp="1"/>
          </p:cNvSpPr>
          <p:nvPr>
            <p:ph type="title"/>
          </p:nvPr>
        </p:nvSpPr>
        <p:spPr>
          <a:xfrm>
            <a:off x="419970" y="509078"/>
            <a:ext cx="11417697" cy="654856"/>
          </a:xfrm>
        </p:spPr>
        <p:txBody>
          <a:bodyPr>
            <a:normAutofit/>
          </a:bodyPr>
          <a:lstStyle/>
          <a:p>
            <a:r>
              <a:rPr lang="en-US" dirty="0"/>
              <a:t>Section 9. Support with other areas of life </a:t>
            </a:r>
            <a:r>
              <a:rPr lang="en-GB" dirty="0"/>
              <a:t>(continued)</a:t>
            </a:r>
          </a:p>
        </p:txBody>
      </p:sp>
      <p:sp>
        <p:nvSpPr>
          <p:cNvPr id="45" name="Slide Number Placeholder 1">
            <a:extLst>
              <a:ext uri="{FF2B5EF4-FFF2-40B4-BE49-F238E27FC236}">
                <a16:creationId xmlns:a16="http://schemas.microsoft.com/office/drawing/2014/main" id="{A314C2DA-F6A4-E8E9-61C4-F5B405D04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3_3_c" descr="Trust mean score trend data for Q7, plotted against the national average. ">
            <a:extLst>
              <a:ext uri="{FF2B5EF4-FFF2-40B4-BE49-F238E27FC236}">
                <a16:creationId xmlns:a16="http://schemas.microsoft.com/office/drawing/2014/main" id="{A0664812-8E87-D493-67EB-F5F122EA0396}"/>
              </a:ext>
            </a:extLst>
          </p:cNvPr>
          <p:cNvGraphicFramePr/>
          <p:nvPr>
            <p:extLst>
              <p:ext uri="{D42A27DB-BD31-4B8C-83A1-F6EECF244321}">
                <p14:modId xmlns:p14="http://schemas.microsoft.com/office/powerpoint/2010/main" val="379472144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3_3_sig" descr="Significant changes 2021 vs 2020&#10;Significant changes 2021 vs 2019" title="Significant changes">
            <a:extLst>
              <a:ext uri="{FF2B5EF4-FFF2-40B4-BE49-F238E27FC236}">
                <a16:creationId xmlns:a16="http://schemas.microsoft.com/office/drawing/2014/main" id="{C01A0667-AA9B-7582-CE7C-8655CDF43CE8}"/>
              </a:ext>
            </a:extLst>
          </p:cNvPr>
          <p:cNvGraphicFramePr>
            <a:graphicFrameLocks noGrp="1"/>
          </p:cNvGraphicFramePr>
          <p:nvPr>
            <p:extLst>
              <p:ext uri="{D42A27DB-BD31-4B8C-83A1-F6EECF244321}">
                <p14:modId xmlns:p14="http://schemas.microsoft.com/office/powerpoint/2010/main" val="46526897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3_4_sig" descr="Significant changes 2021 vs 2020&#10;Significant changes 2021 vs 2019" title="Significant changes">
            <a:extLst>
              <a:ext uri="{FF2B5EF4-FFF2-40B4-BE49-F238E27FC236}">
                <a16:creationId xmlns:a16="http://schemas.microsoft.com/office/drawing/2014/main" id="{9829C402-ACD8-C19B-5BCE-5118BDC3F3F7}"/>
              </a:ext>
            </a:extLst>
          </p:cNvPr>
          <p:cNvGraphicFramePr>
            <a:graphicFrameLocks noGrp="1"/>
          </p:cNvGraphicFramePr>
          <p:nvPr>
            <p:extLst>
              <p:ext uri="{D42A27DB-BD31-4B8C-83A1-F6EECF244321}">
                <p14:modId xmlns:p14="http://schemas.microsoft.com/office/powerpoint/2010/main" val="3981791849"/>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3_4_c" descr="Trust mean score trend data for Q7, plotted against the national average. ">
            <a:extLst>
              <a:ext uri="{FF2B5EF4-FFF2-40B4-BE49-F238E27FC236}">
                <a16:creationId xmlns:a16="http://schemas.microsoft.com/office/drawing/2014/main" id="{3F5C6D7A-0D8F-E711-8B2D-0CA7BC31D134}"/>
              </a:ext>
            </a:extLst>
          </p:cNvPr>
          <p:cNvGraphicFramePr/>
          <p:nvPr>
            <p:extLst>
              <p:ext uri="{D42A27DB-BD31-4B8C-83A1-F6EECF244321}">
                <p14:modId xmlns:p14="http://schemas.microsoft.com/office/powerpoint/2010/main" val="2925832696"/>
              </p:ext>
            </p:extLst>
          </p:nvPr>
        </p:nvGraphicFramePr>
        <p:xfrm>
          <a:off x="6207442" y="1391398"/>
          <a:ext cx="5468620" cy="3907469"/>
        </p:xfrm>
        <a:graphic>
          <a:graphicData uri="http://schemas.openxmlformats.org/drawingml/2006/chart">
            <c:chart xmlns:c="http://schemas.openxmlformats.org/drawingml/2006/chart" xmlns:r="http://schemas.openxmlformats.org/officeDocument/2006/relationships" r:id="rId4"/>
          </a:graphicData>
        </a:graphic>
      </p:graphicFrame>
      <p:sp>
        <p:nvSpPr>
          <p:cNvPr id="2" name="Q33_4_t">
            <a:extLst>
              <a:ext uri="{FF2B5EF4-FFF2-40B4-BE49-F238E27FC236}">
                <a16:creationId xmlns:a16="http://schemas.microsoft.com/office/drawing/2014/main" id="{F16C8417-26C4-84E1-D00D-15910B355176}"/>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175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3_3_t">
            <a:extLst>
              <a:ext uri="{FF2B5EF4-FFF2-40B4-BE49-F238E27FC236}">
                <a16:creationId xmlns:a16="http://schemas.microsoft.com/office/drawing/2014/main" id="{4BB867B8-DDB6-BA03-5CCA-55CF27CC4B8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156;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173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4450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shown in a significance test table, comparing it to your 2023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GB" sz="1200" dirty="0">
                <a:latin typeface="Arial" panose="020B0604020202020204" pitchFamily="34" charset="0"/>
                <a:cs typeface="Arial" panose="020B0604020202020204" pitchFamily="34" charset="0"/>
                <a:hlinkClick r:id="rId4"/>
              </a:rPr>
              <a:t>http://www.cqc.org.uk/cmhsurvey</a:t>
            </a: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Community Mental Health Survey </a:t>
            </a:r>
            <a:r>
              <a:rPr lang="en-GB" sz="1200" dirty="0">
                <a:latin typeface="Arial" panose="020B0604020202020204" pitchFamily="34" charset="0"/>
                <a:cs typeface="Arial" panose="020B0604020202020204" pitchFamily="34" charset="0"/>
                <a:hlinkClick r:id="rId5"/>
              </a:rPr>
              <a:t>https://nhssurveys.org/surveys/survey/05-community-mental-health/</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providers: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913CB-8DBC-D235-4EB0-A1BC087C1EB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E71E4D6-4BE9-628D-12F9-49099F9BE77B}"/>
              </a:ext>
            </a:extLst>
          </p:cNvPr>
          <p:cNvSpPr>
            <a:spLocks noGrp="1"/>
          </p:cNvSpPr>
          <p:nvPr>
            <p:ph type="title"/>
          </p:nvPr>
        </p:nvSpPr>
        <p:spPr>
          <a:xfrm>
            <a:off x="419970" y="509078"/>
            <a:ext cx="11417697" cy="654856"/>
          </a:xfrm>
        </p:spPr>
        <p:txBody>
          <a:bodyPr>
            <a:normAutofit/>
          </a:bodyPr>
          <a:lstStyle/>
          <a:p>
            <a:r>
              <a:rPr lang="en-US" dirty="0"/>
              <a:t>Section 9. Support with other areas of life </a:t>
            </a:r>
            <a:r>
              <a:rPr lang="en-GB" dirty="0"/>
              <a:t>(continued)</a:t>
            </a:r>
          </a:p>
        </p:txBody>
      </p:sp>
      <p:sp>
        <p:nvSpPr>
          <p:cNvPr id="45" name="Slide Number Placeholder 1">
            <a:extLst>
              <a:ext uri="{FF2B5EF4-FFF2-40B4-BE49-F238E27FC236}">
                <a16:creationId xmlns:a16="http://schemas.microsoft.com/office/drawing/2014/main" id="{DD8ADC4B-21D2-4DA3-9A28-ED019B3E7C5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2_c" descr="Trust mean score trend data for Q7, plotted against the national average. ">
            <a:extLst>
              <a:ext uri="{FF2B5EF4-FFF2-40B4-BE49-F238E27FC236}">
                <a16:creationId xmlns:a16="http://schemas.microsoft.com/office/drawing/2014/main" id="{97BC23C1-014D-6F48-8E47-D017DA904F1C}"/>
              </a:ext>
            </a:extLst>
          </p:cNvPr>
          <p:cNvGraphicFramePr/>
          <p:nvPr>
            <p:extLst>
              <p:ext uri="{D42A27DB-BD31-4B8C-83A1-F6EECF244321}">
                <p14:modId xmlns:p14="http://schemas.microsoft.com/office/powerpoint/2010/main" val="4091663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2_sig" descr="Significant changes 2021 vs 2020&#10;Significant changes 2021 vs 2019" title="Significant changes">
            <a:extLst>
              <a:ext uri="{FF2B5EF4-FFF2-40B4-BE49-F238E27FC236}">
                <a16:creationId xmlns:a16="http://schemas.microsoft.com/office/drawing/2014/main" id="{4322A757-F02B-D7FD-A82E-743E7E6CC587}"/>
              </a:ext>
            </a:extLst>
          </p:cNvPr>
          <p:cNvGraphicFramePr>
            <a:graphicFrameLocks noGrp="1"/>
          </p:cNvGraphicFramePr>
          <p:nvPr>
            <p:extLst>
              <p:ext uri="{D42A27DB-BD31-4B8C-83A1-F6EECF244321}">
                <p14:modId xmlns:p14="http://schemas.microsoft.com/office/powerpoint/2010/main" val="249873760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4_sig" descr="Significant changes 2021 vs 2020&#10;Significant changes 2021 vs 2019" title="Significant changes">
            <a:extLst>
              <a:ext uri="{FF2B5EF4-FFF2-40B4-BE49-F238E27FC236}">
                <a16:creationId xmlns:a16="http://schemas.microsoft.com/office/drawing/2014/main" id="{6D01B600-92B6-D051-1661-272ED68C7DDC}"/>
              </a:ext>
            </a:extLst>
          </p:cNvPr>
          <p:cNvGraphicFramePr>
            <a:graphicFrameLocks noGrp="1"/>
          </p:cNvGraphicFramePr>
          <p:nvPr>
            <p:extLst>
              <p:ext uri="{D42A27DB-BD31-4B8C-83A1-F6EECF244321}">
                <p14:modId xmlns:p14="http://schemas.microsoft.com/office/powerpoint/2010/main" val="414115160"/>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4_c" descr="Trust mean score trend data for Q7, plotted against the national average. ">
            <a:extLst>
              <a:ext uri="{FF2B5EF4-FFF2-40B4-BE49-F238E27FC236}">
                <a16:creationId xmlns:a16="http://schemas.microsoft.com/office/drawing/2014/main" id="{6E4C6D65-5C0B-4838-1F55-3B15BB6621A9}"/>
              </a:ext>
            </a:extLst>
          </p:cNvPr>
          <p:cNvGraphicFramePr/>
          <p:nvPr>
            <p:extLst>
              <p:ext uri="{D42A27DB-BD31-4B8C-83A1-F6EECF244321}">
                <p14:modId xmlns:p14="http://schemas.microsoft.com/office/powerpoint/2010/main" val="2237303405"/>
              </p:ext>
            </p:extLst>
          </p:nvPr>
        </p:nvGraphicFramePr>
        <p:xfrm>
          <a:off x="6207442" y="1391398"/>
          <a:ext cx="5468620" cy="3907469"/>
        </p:xfrm>
        <a:graphic>
          <a:graphicData uri="http://schemas.openxmlformats.org/drawingml/2006/chart">
            <c:chart xmlns:c="http://schemas.openxmlformats.org/drawingml/2006/chart" xmlns:r="http://schemas.openxmlformats.org/officeDocument/2006/relationships" r:id="rId4"/>
          </a:graphicData>
        </a:graphic>
      </p:graphicFrame>
      <p:sp>
        <p:nvSpPr>
          <p:cNvPr id="2" name="Q34_t">
            <a:extLst>
              <a:ext uri="{FF2B5EF4-FFF2-40B4-BE49-F238E27FC236}">
                <a16:creationId xmlns:a16="http://schemas.microsoft.com/office/drawing/2014/main" id="{3C3141BB-6145-7CC8-9E18-96928DC6C864}"/>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this was not applicable to them have been excluded. Number of respondents: 2023</a:t>
            </a:r>
            <a:r>
              <a:rPr lang="en-GB" sz="900">
                <a:solidFill>
                  <a:srgbClr val="595959"/>
                </a:solidFill>
                <a:latin typeface="Arial" panose="020B0604020202020204" pitchFamily="34" charset="0"/>
                <a:cs typeface="Arial" panose="020B0604020202020204" pitchFamily="34" charset="0"/>
              </a:rPr>
              <a:t>: 173;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193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2_t">
            <a:extLst>
              <a:ext uri="{FF2B5EF4-FFF2-40B4-BE49-F238E27FC236}">
                <a16:creationId xmlns:a16="http://schemas.microsoft.com/office/drawing/2014/main" id="{296EA2EF-D441-9CAC-AEC9-2A0046A855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support and did not need this, didn't need support or did not have physical health needs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171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66123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25C35-EECD-0888-6FDB-2FA518EFC9F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937124C-7279-D07C-6B95-75DC3E0008DC}"/>
              </a:ext>
            </a:extLst>
          </p:cNvPr>
          <p:cNvSpPr>
            <a:spLocks noGrp="1"/>
          </p:cNvSpPr>
          <p:nvPr>
            <p:ph type="title"/>
          </p:nvPr>
        </p:nvSpPr>
        <p:spPr>
          <a:xfrm>
            <a:off x="419970" y="509078"/>
            <a:ext cx="11417697" cy="654856"/>
          </a:xfrm>
        </p:spPr>
        <p:txBody>
          <a:bodyPr>
            <a:normAutofit/>
          </a:bodyPr>
          <a:lstStyle/>
          <a:p>
            <a:r>
              <a:rPr lang="en-US" dirty="0"/>
              <a:t>Section 10. Support in accessing care</a:t>
            </a:r>
            <a:endParaRPr lang="en-GB" dirty="0"/>
          </a:p>
        </p:txBody>
      </p:sp>
      <p:sp>
        <p:nvSpPr>
          <p:cNvPr id="45" name="Slide Number Placeholder 1">
            <a:extLst>
              <a:ext uri="{FF2B5EF4-FFF2-40B4-BE49-F238E27FC236}">
                <a16:creationId xmlns:a16="http://schemas.microsoft.com/office/drawing/2014/main" id="{AC3EA1AF-C248-733E-227B-1ECB78F267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5_c" descr="Trust mean score trend data for Q7, plotted against the national average. ">
            <a:extLst>
              <a:ext uri="{FF2B5EF4-FFF2-40B4-BE49-F238E27FC236}">
                <a16:creationId xmlns:a16="http://schemas.microsoft.com/office/drawing/2014/main" id="{D959E62E-AB23-36EE-B9C5-FFBA0BCB8924}"/>
              </a:ext>
            </a:extLst>
          </p:cNvPr>
          <p:cNvGraphicFramePr/>
          <p:nvPr>
            <p:extLst>
              <p:ext uri="{D42A27DB-BD31-4B8C-83A1-F6EECF244321}">
                <p14:modId xmlns:p14="http://schemas.microsoft.com/office/powerpoint/2010/main" val="425630630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5_sig" descr="Significant changes 2021 vs 2020&#10;Significant changes 2021 vs 2019" title="Significant changes">
            <a:extLst>
              <a:ext uri="{FF2B5EF4-FFF2-40B4-BE49-F238E27FC236}">
                <a16:creationId xmlns:a16="http://schemas.microsoft.com/office/drawing/2014/main" id="{976017F3-1C55-00ED-2B13-E1448BA95022}"/>
              </a:ext>
            </a:extLst>
          </p:cNvPr>
          <p:cNvGraphicFramePr>
            <a:graphicFrameLocks noGrp="1"/>
          </p:cNvGraphicFramePr>
          <p:nvPr>
            <p:extLst>
              <p:ext uri="{D42A27DB-BD31-4B8C-83A1-F6EECF244321}">
                <p14:modId xmlns:p14="http://schemas.microsoft.com/office/powerpoint/2010/main" val="315561058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17" name="Q38_sig" descr="Significant changes 2021 vs 2020&#10;Significant changes 2021 vs 2019" title="Significant changes">
            <a:extLst>
              <a:ext uri="{FF2B5EF4-FFF2-40B4-BE49-F238E27FC236}">
                <a16:creationId xmlns:a16="http://schemas.microsoft.com/office/drawing/2014/main" id="{E21EBF90-4E41-FA49-8693-1ECF6F26D4E6}"/>
              </a:ext>
            </a:extLst>
          </p:cNvPr>
          <p:cNvGraphicFramePr>
            <a:graphicFrameLocks noGrp="1"/>
          </p:cNvGraphicFramePr>
          <p:nvPr>
            <p:extLst>
              <p:ext uri="{D42A27DB-BD31-4B8C-83A1-F6EECF244321}">
                <p14:modId xmlns:p14="http://schemas.microsoft.com/office/powerpoint/2010/main" val="1377020866"/>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8_c" descr="Trust mean score trend data for Q7, plotted against the national average. ">
            <a:extLst>
              <a:ext uri="{FF2B5EF4-FFF2-40B4-BE49-F238E27FC236}">
                <a16:creationId xmlns:a16="http://schemas.microsoft.com/office/drawing/2014/main" id="{E837F624-5260-DFBE-C7F9-49D9E04D5710}"/>
              </a:ext>
            </a:extLst>
          </p:cNvPr>
          <p:cNvGraphicFramePr/>
          <p:nvPr>
            <p:extLst>
              <p:ext uri="{D42A27DB-BD31-4B8C-83A1-F6EECF244321}">
                <p14:modId xmlns:p14="http://schemas.microsoft.com/office/powerpoint/2010/main" val="142688486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8_t">
            <a:extLst>
              <a:ext uri="{FF2B5EF4-FFF2-40B4-BE49-F238E27FC236}">
                <a16:creationId xmlns:a16="http://schemas.microsoft.com/office/drawing/2014/main" id="{08447FA9-6E3E-6D63-AC94-C8E0869BAF8E}"/>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needed support to access their care and treatment. Respondents who stated that they didn't receive any support or didn't know or couldn't remember have been excluded. Number of respondents: 2023</a:t>
            </a:r>
            <a:r>
              <a:rPr lang="en-GB" sz="900">
                <a:solidFill>
                  <a:srgbClr val="595959"/>
                </a:solidFill>
                <a:latin typeface="Arial" panose="020B0604020202020204" pitchFamily="34" charset="0"/>
                <a:cs typeface="Arial" panose="020B0604020202020204" pitchFamily="34" charset="0"/>
              </a:rPr>
              <a:t>: 54;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78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5_t">
            <a:extLst>
              <a:ext uri="{FF2B5EF4-FFF2-40B4-BE49-F238E27FC236}">
                <a16:creationId xmlns:a16="http://schemas.microsoft.com/office/drawing/2014/main" id="{AA8CBDB3-9082-56F1-AE99-592A66F9665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224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13986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42B7E-427D-DEC6-757F-B9521F7003F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232B05-75B5-0B2F-B943-475C266D6B4A}"/>
              </a:ext>
            </a:extLst>
          </p:cNvPr>
          <p:cNvSpPr>
            <a:spLocks noGrp="1"/>
          </p:cNvSpPr>
          <p:nvPr>
            <p:ph type="title"/>
          </p:nvPr>
        </p:nvSpPr>
        <p:spPr>
          <a:xfrm>
            <a:off x="419970" y="509078"/>
            <a:ext cx="11417697" cy="654856"/>
          </a:xfrm>
        </p:spPr>
        <p:txBody>
          <a:bodyPr>
            <a:normAutofit/>
          </a:bodyPr>
          <a:lstStyle/>
          <a:p>
            <a:r>
              <a:rPr lang="en-US" dirty="0"/>
              <a:t>Section 11. Respect, dignity and compassion</a:t>
            </a:r>
            <a:endParaRPr lang="en-GB" dirty="0"/>
          </a:p>
        </p:txBody>
      </p:sp>
      <p:sp>
        <p:nvSpPr>
          <p:cNvPr id="45" name="Slide Number Placeholder 1">
            <a:extLst>
              <a:ext uri="{FF2B5EF4-FFF2-40B4-BE49-F238E27FC236}">
                <a16:creationId xmlns:a16="http://schemas.microsoft.com/office/drawing/2014/main" id="{7FB682FE-5309-CB46-7756-A574A88890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3_c" descr="Trust mean score trend data for Q7, plotted against the national average. ">
            <a:extLst>
              <a:ext uri="{FF2B5EF4-FFF2-40B4-BE49-F238E27FC236}">
                <a16:creationId xmlns:a16="http://schemas.microsoft.com/office/drawing/2014/main" id="{F4D3DAB5-E4A1-47EB-B93F-770E7E24031A}"/>
              </a:ext>
            </a:extLst>
          </p:cNvPr>
          <p:cNvGraphicFramePr/>
          <p:nvPr>
            <p:extLst>
              <p:ext uri="{D42A27DB-BD31-4B8C-83A1-F6EECF244321}">
                <p14:modId xmlns:p14="http://schemas.microsoft.com/office/powerpoint/2010/main" val="15710749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3_sig" descr="Significant changes 2021 vs 2020&#10;Significant changes 2021 vs 2019" title="Significant changes">
            <a:extLst>
              <a:ext uri="{FF2B5EF4-FFF2-40B4-BE49-F238E27FC236}">
                <a16:creationId xmlns:a16="http://schemas.microsoft.com/office/drawing/2014/main" id="{10D04B18-DD55-BA07-4867-176CCCB2217C}"/>
              </a:ext>
            </a:extLst>
          </p:cNvPr>
          <p:cNvGraphicFramePr>
            <a:graphicFrameLocks noGrp="1"/>
          </p:cNvGraphicFramePr>
          <p:nvPr>
            <p:extLst>
              <p:ext uri="{D42A27DB-BD31-4B8C-83A1-F6EECF244321}">
                <p14:modId xmlns:p14="http://schemas.microsoft.com/office/powerpoint/2010/main" val="345736300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40_sig" descr="Significant changes 2021 vs 2020&#10;Significant changes 2021 vs 2019" title="Significant changes">
            <a:extLst>
              <a:ext uri="{FF2B5EF4-FFF2-40B4-BE49-F238E27FC236}">
                <a16:creationId xmlns:a16="http://schemas.microsoft.com/office/drawing/2014/main" id="{AB0A7884-211E-08A5-8AFA-425E7EB19F23}"/>
              </a:ext>
            </a:extLst>
          </p:cNvPr>
          <p:cNvGraphicFramePr>
            <a:graphicFrameLocks noGrp="1"/>
          </p:cNvGraphicFramePr>
          <p:nvPr>
            <p:extLst>
              <p:ext uri="{D42A27DB-BD31-4B8C-83A1-F6EECF244321}">
                <p14:modId xmlns:p14="http://schemas.microsoft.com/office/powerpoint/2010/main" val="3458471333"/>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40_c" descr="Trust mean score trend data for Q7, plotted against the national average. ">
            <a:extLst>
              <a:ext uri="{FF2B5EF4-FFF2-40B4-BE49-F238E27FC236}">
                <a16:creationId xmlns:a16="http://schemas.microsoft.com/office/drawing/2014/main" id="{2FDCB14D-84EC-6FED-F332-D56769D84254}"/>
              </a:ext>
            </a:extLst>
          </p:cNvPr>
          <p:cNvGraphicFramePr/>
          <p:nvPr>
            <p:extLst>
              <p:ext uri="{D42A27DB-BD31-4B8C-83A1-F6EECF244321}">
                <p14:modId xmlns:p14="http://schemas.microsoft.com/office/powerpoint/2010/main" val="383406501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40_t">
            <a:extLst>
              <a:ext uri="{FF2B5EF4-FFF2-40B4-BE49-F238E27FC236}">
                <a16:creationId xmlns:a16="http://schemas.microsoft.com/office/drawing/2014/main" id="{4381EECF-F6A9-5B36-1837-D62602388163}"/>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244;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287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3_t">
            <a:extLst>
              <a:ext uri="{FF2B5EF4-FFF2-40B4-BE49-F238E27FC236}">
                <a16:creationId xmlns:a16="http://schemas.microsoft.com/office/drawing/2014/main" id="{D4443F62-FEB1-3F8A-370D-6586E0B7EAB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242;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280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41149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81B78-B0A1-E860-129E-74651843AD9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8A98338-6566-9C90-CC90-0F75D8F18CEA}"/>
              </a:ext>
            </a:extLst>
          </p:cNvPr>
          <p:cNvSpPr>
            <a:spLocks noGrp="1"/>
          </p:cNvSpPr>
          <p:nvPr>
            <p:ph type="title"/>
          </p:nvPr>
        </p:nvSpPr>
        <p:spPr>
          <a:xfrm>
            <a:off x="419970" y="509078"/>
            <a:ext cx="11417697" cy="654856"/>
          </a:xfrm>
        </p:spPr>
        <p:txBody>
          <a:bodyPr>
            <a:normAutofit/>
          </a:bodyPr>
          <a:lstStyle/>
          <a:p>
            <a:r>
              <a:rPr lang="en-US" dirty="0"/>
              <a:t>Section 12. Overall experience</a:t>
            </a:r>
            <a:endParaRPr lang="en-GB" dirty="0"/>
          </a:p>
        </p:txBody>
      </p:sp>
      <p:sp>
        <p:nvSpPr>
          <p:cNvPr id="45" name="Slide Number Placeholder 1">
            <a:extLst>
              <a:ext uri="{FF2B5EF4-FFF2-40B4-BE49-F238E27FC236}">
                <a16:creationId xmlns:a16="http://schemas.microsoft.com/office/drawing/2014/main" id="{5D132827-311D-D8B4-CF32-598D93145C7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9_c" descr="Trust mean score trend data for Q7, plotted against the national average. ">
            <a:extLst>
              <a:ext uri="{FF2B5EF4-FFF2-40B4-BE49-F238E27FC236}">
                <a16:creationId xmlns:a16="http://schemas.microsoft.com/office/drawing/2014/main" id="{927FF253-28B8-C048-F5CE-C02C3594DD36}"/>
              </a:ext>
            </a:extLst>
          </p:cNvPr>
          <p:cNvGraphicFramePr/>
          <p:nvPr>
            <p:extLst>
              <p:ext uri="{D42A27DB-BD31-4B8C-83A1-F6EECF244321}">
                <p14:modId xmlns:p14="http://schemas.microsoft.com/office/powerpoint/2010/main" val="205742856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9_sig" descr="Significant changes 2021 vs 2020&#10;Significant changes 2021 vs 2019" title="Significant changes">
            <a:extLst>
              <a:ext uri="{FF2B5EF4-FFF2-40B4-BE49-F238E27FC236}">
                <a16:creationId xmlns:a16="http://schemas.microsoft.com/office/drawing/2014/main" id="{2CEB3A83-6999-070A-E3F3-BE4BFD159D29}"/>
              </a:ext>
            </a:extLst>
          </p:cNvPr>
          <p:cNvGraphicFramePr>
            <a:graphicFrameLocks noGrp="1"/>
          </p:cNvGraphicFramePr>
          <p:nvPr>
            <p:extLst>
              <p:ext uri="{D42A27DB-BD31-4B8C-83A1-F6EECF244321}">
                <p14:modId xmlns:p14="http://schemas.microsoft.com/office/powerpoint/2010/main" val="90854239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39_t">
            <a:extLst>
              <a:ext uri="{FF2B5EF4-FFF2-40B4-BE49-F238E27FC236}">
                <a16:creationId xmlns:a16="http://schemas.microsoft.com/office/drawing/2014/main" id="{D7881A8D-FC83-975B-3402-6CDE4540B651}"/>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240;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286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12440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5BE1B-540B-70E5-B076-8B7017E9EE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C7511AD-1595-CE26-60B7-70A05987DC74}"/>
              </a:ext>
            </a:extLst>
          </p:cNvPr>
          <p:cNvSpPr>
            <a:spLocks noGrp="1"/>
          </p:cNvSpPr>
          <p:nvPr>
            <p:ph type="title"/>
          </p:nvPr>
        </p:nvSpPr>
        <p:spPr>
          <a:xfrm>
            <a:off x="419970" y="509078"/>
            <a:ext cx="11417697" cy="654856"/>
          </a:xfrm>
        </p:spPr>
        <p:txBody>
          <a:bodyPr>
            <a:normAutofit/>
          </a:bodyPr>
          <a:lstStyle/>
          <a:p>
            <a:r>
              <a:rPr lang="en-US" dirty="0"/>
              <a:t>Section 13. Feedback</a:t>
            </a:r>
            <a:endParaRPr lang="en-GB" dirty="0"/>
          </a:p>
        </p:txBody>
      </p:sp>
      <p:sp>
        <p:nvSpPr>
          <p:cNvPr id="45" name="Slide Number Placeholder 1">
            <a:extLst>
              <a:ext uri="{FF2B5EF4-FFF2-40B4-BE49-F238E27FC236}">
                <a16:creationId xmlns:a16="http://schemas.microsoft.com/office/drawing/2014/main" id="{E32BF590-B135-9AB7-7726-FE8AF53E48D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41_c" descr="Trust mean score trend data for Q7, plotted against the national average. ">
            <a:extLst>
              <a:ext uri="{FF2B5EF4-FFF2-40B4-BE49-F238E27FC236}">
                <a16:creationId xmlns:a16="http://schemas.microsoft.com/office/drawing/2014/main" id="{4BBB4468-36BC-069E-FA1C-E0E951612103}"/>
              </a:ext>
            </a:extLst>
          </p:cNvPr>
          <p:cNvGraphicFramePr/>
          <p:nvPr>
            <p:extLst>
              <p:ext uri="{D42A27DB-BD31-4B8C-83A1-F6EECF244321}">
                <p14:modId xmlns:p14="http://schemas.microsoft.com/office/powerpoint/2010/main" val="455197704"/>
              </p:ext>
            </p:extLst>
          </p:nvPr>
        </p:nvGraphicFramePr>
        <p:xfrm>
          <a:off x="419970" y="1391398"/>
          <a:ext cx="5468620" cy="39128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1_sig" descr="Significant changes 2021 vs 2020&#10;Significant changes 2021 vs 2019" title="Significant changes">
            <a:extLst>
              <a:ext uri="{FF2B5EF4-FFF2-40B4-BE49-F238E27FC236}">
                <a16:creationId xmlns:a16="http://schemas.microsoft.com/office/drawing/2014/main" id="{36AFD0E3-F3A1-65FE-1689-F37D6C142C24}"/>
              </a:ext>
            </a:extLst>
          </p:cNvPr>
          <p:cNvGraphicFramePr>
            <a:graphicFrameLocks noGrp="1"/>
          </p:cNvGraphicFramePr>
          <p:nvPr>
            <p:extLst>
              <p:ext uri="{D42A27DB-BD31-4B8C-83A1-F6EECF244321}">
                <p14:modId xmlns:p14="http://schemas.microsoft.com/office/powerpoint/2010/main" val="89725178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1_t">
            <a:extLst>
              <a:ext uri="{FF2B5EF4-FFF2-40B4-BE49-F238E27FC236}">
                <a16:creationId xmlns:a16="http://schemas.microsoft.com/office/drawing/2014/main" id="{1DFA2614-7B8F-3FE5-AA88-19A68334571C}"/>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answered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240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56790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018216"/>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13093126"/>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626775974"/>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Q7. Was the support offered appropriate for your mental health needs?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Q14. Do you have a care plan?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Q17. In the last 12 months, have you had a care review meeting with your NHS mental health team to discuss how your care is working?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5154159"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834819121"/>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Q18. Has your NHS mental health team supported you to make decisions about your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Q33_1. In the last 12 months, did your NHS mental health team give you any help or advice with finding support for…Joining a group or taking part in an activity (e.g. art, sport etc)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524153627"/>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Q33_2. In the last 12 months, did your NHS mental health team give you any help or advice with finding support for…Finding or keeping work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mentalhealth@surveycoordination.com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service users who took part in the survey.</a:t>
            </a:r>
          </a:p>
        </p:txBody>
      </p:sp>
      <p:sp>
        <p:nvSpPr>
          <p:cNvPr id="3" name="Rectangle 2" descr="Border box" title="Decorative">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2228365"/>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296</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333679"/>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24%</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28384" y="3369976"/>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20</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74370" y="3463965"/>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descr="Border box" title="Decorative">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descr="Border box" title="Decorative">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descr="Border box" title="Decorative">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descr="Border box" title="Decorative">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57847"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descr="Border box" title="Decorative">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8" name="ltc_textbox">
            <a:extLst>
              <a:ext uri="{FF2B5EF4-FFF2-40B4-BE49-F238E27FC236}">
                <a16:creationId xmlns:a16="http://schemas.microsoft.com/office/drawing/2014/main" id="{19D28A3D-0C3F-4497-A3AD-44D3120D29D6}"/>
              </a:ext>
            </a:extLst>
          </p:cNvPr>
          <p:cNvSpPr txBox="1"/>
          <p:nvPr/>
        </p:nvSpPr>
        <p:spPr>
          <a:xfrm>
            <a:off x="1098985" y="4442980"/>
            <a:ext cx="3079315" cy="837152"/>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96</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that has lasted or is expected to last for 12 months or more.</a:t>
            </a:r>
          </a:p>
        </p:txBody>
      </p:sp>
      <p:graphicFrame>
        <p:nvGraphicFramePr>
          <p:cNvPr id="120" name="conditions_chart" descr="Bar chart showing percentage with one long-term condition and 2 or more long term conditions for this NHS trust.">
            <a:extLst>
              <a:ext uri="{FF2B5EF4-FFF2-40B4-BE49-F238E27FC236}">
                <a16:creationId xmlns:a16="http://schemas.microsoft.com/office/drawing/2014/main" id="{21238BFB-9219-4BA2-A839-955625A10BE0}"/>
              </a:ext>
            </a:extLst>
          </p:cNvPr>
          <p:cNvGraphicFramePr>
            <a:graphicFrameLocks/>
          </p:cNvGraphicFramePr>
          <p:nvPr>
            <p:extLst>
              <p:ext uri="{D42A27DB-BD31-4B8C-83A1-F6EECF244321}">
                <p14:modId xmlns:p14="http://schemas.microsoft.com/office/powerpoint/2010/main" val="2465606514"/>
              </p:ext>
            </p:extLst>
          </p:nvPr>
        </p:nvGraphicFramePr>
        <p:xfrm>
          <a:off x="525308" y="4968000"/>
          <a:ext cx="3440650" cy="1502433"/>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Letter icon" title="Decorative">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descr="Questionnaire icon" title="Decorative">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10966" y="2246695"/>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descr="keyboard icon" title="Decorative">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descr="Timer icon" title="Decorative">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091358"/>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aphicFrame>
        <p:nvGraphicFramePr>
          <p:cNvPr id="162" name="age_chart" descr="Pie chart showing age breakdown for this NHS trust.  ">
            <a:extLst>
              <a:ext uri="{FF2B5EF4-FFF2-40B4-BE49-F238E27FC236}">
                <a16:creationId xmlns:a16="http://schemas.microsoft.com/office/drawing/2014/main" id="{984C130E-DFE7-4341-BFF6-7A210F7B2FE1}"/>
              </a:ext>
            </a:extLst>
          </p:cNvPr>
          <p:cNvGraphicFramePr>
            <a:graphicFrameLocks/>
          </p:cNvGraphicFramePr>
          <p:nvPr>
            <p:extLst>
              <p:ext uri="{D42A27DB-BD31-4B8C-83A1-F6EECF244321}">
                <p14:modId xmlns:p14="http://schemas.microsoft.com/office/powerpoint/2010/main" val="2818180337"/>
              </p:ext>
            </p:extLst>
          </p:nvPr>
        </p:nvGraphicFramePr>
        <p:xfrm>
          <a:off x="4422627" y="1931539"/>
          <a:ext cx="3578576" cy="1924394"/>
        </p:xfrm>
        <a:graphic>
          <a:graphicData uri="http://schemas.openxmlformats.org/drawingml/2006/chart">
            <c:chart xmlns:c="http://schemas.openxmlformats.org/drawingml/2006/chart" xmlns:r="http://schemas.openxmlformats.org/officeDocument/2006/relationships" r:id="rId4"/>
          </a:graphicData>
        </a:graphic>
      </p:graphicFrame>
      <p:sp>
        <p:nvSpPr>
          <p:cNvPr id="142" name="TextBox 141">
            <a:extLst>
              <a:ext uri="{FF2B5EF4-FFF2-40B4-BE49-F238E27FC236}">
                <a16:creationId xmlns:a16="http://schemas.microsoft.com/office/drawing/2014/main" id="{72D46603-236F-4146-8E4F-3C953F1ACC54}"/>
              </a:ext>
            </a:extLst>
          </p:cNvPr>
          <p:cNvSpPr txBox="1"/>
          <p:nvPr/>
        </p:nvSpPr>
        <p:spPr>
          <a:xfrm>
            <a:off x="5096253" y="414743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a:t>
            </a:r>
          </a:p>
        </p:txBody>
      </p:sp>
      <p:sp>
        <p:nvSpPr>
          <p:cNvPr id="163" name="TextBox 162">
            <a:extLst>
              <a:ext uri="{FF2B5EF4-FFF2-40B4-BE49-F238E27FC236}">
                <a16:creationId xmlns:a16="http://schemas.microsoft.com/office/drawing/2014/main" id="{48830FC5-9907-46A0-A338-2AE7F21E0305}"/>
              </a:ext>
            </a:extLst>
          </p:cNvPr>
          <p:cNvSpPr txBox="1"/>
          <p:nvPr/>
        </p:nvSpPr>
        <p:spPr>
          <a:xfrm>
            <a:off x="5043439" y="4456217"/>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registered as… </a:t>
            </a:r>
          </a:p>
        </p:txBody>
      </p:sp>
      <p:graphicFrame>
        <p:nvGraphicFramePr>
          <p:cNvPr id="164"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1932632151"/>
              </p:ext>
            </p:extLst>
          </p:nvPr>
        </p:nvGraphicFramePr>
        <p:xfrm>
          <a:off x="4702390" y="4726930"/>
          <a:ext cx="3167182" cy="1122546"/>
        </p:xfrm>
        <a:graphic>
          <a:graphicData uri="http://schemas.openxmlformats.org/drawingml/2006/chart">
            <c:chart xmlns:c="http://schemas.openxmlformats.org/drawingml/2006/chart" xmlns:r="http://schemas.openxmlformats.org/officeDocument/2006/relationships" r:id="rId5"/>
          </a:graphicData>
        </a:graphic>
      </p:graphicFrame>
      <p:sp>
        <p:nvSpPr>
          <p:cNvPr id="165" name="gender_different_textbox">
            <a:extLst>
              <a:ext uri="{FF2B5EF4-FFF2-40B4-BE49-F238E27FC236}">
                <a16:creationId xmlns:a16="http://schemas.microsoft.com/office/drawing/2014/main" id="{D95B48A4-73EB-4FE7-9F35-3EA60F797381}"/>
              </a:ext>
            </a:extLst>
          </p:cNvPr>
          <p:cNvSpPr/>
          <p:nvPr/>
        </p:nvSpPr>
        <p:spPr>
          <a:xfrm>
            <a:off x="4536935" y="5831922"/>
            <a:ext cx="3464268" cy="450316"/>
          </a:xfrm>
          <a:prstGeom prst="rect">
            <a:avLst/>
          </a:prstGeom>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3</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registered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167" name="ethnicity_chart" descr="Bar chart showing ethnicity breakdown for this NHS trust.">
            <a:extLst>
              <a:ext uri="{FF2B5EF4-FFF2-40B4-BE49-F238E27FC236}">
                <a16:creationId xmlns:a16="http://schemas.microsoft.com/office/drawing/2014/main" id="{9B91658C-21BC-4D90-9545-B231ED50F88B}"/>
              </a:ext>
            </a:extLst>
          </p:cNvPr>
          <p:cNvGraphicFramePr>
            <a:graphicFrameLocks/>
          </p:cNvGraphicFramePr>
          <p:nvPr>
            <p:extLst>
              <p:ext uri="{D42A27DB-BD31-4B8C-83A1-F6EECF244321}">
                <p14:modId xmlns:p14="http://schemas.microsoft.com/office/powerpoint/2010/main" val="3981692374"/>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6"/>
          </a:graphicData>
        </a:graphic>
      </p:graphicFrame>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68" name="religion_chart" descr="Bar chart showing religion breakdown for this NHS trust.">
            <a:extLst>
              <a:ext uri="{FF2B5EF4-FFF2-40B4-BE49-F238E27FC236}">
                <a16:creationId xmlns:a16="http://schemas.microsoft.com/office/drawing/2014/main" id="{1E6AA588-1191-401B-93B8-62CF30A44826}"/>
              </a:ext>
            </a:extLst>
          </p:cNvPr>
          <p:cNvGraphicFramePr>
            <a:graphicFrameLocks/>
          </p:cNvGraphicFramePr>
          <p:nvPr>
            <p:extLst>
              <p:ext uri="{D42A27DB-BD31-4B8C-83A1-F6EECF244321}">
                <p14:modId xmlns:p14="http://schemas.microsoft.com/office/powerpoint/2010/main" val="56563179"/>
              </p:ext>
            </p:extLst>
          </p:nvPr>
        </p:nvGraphicFramePr>
        <p:xfrm>
          <a:off x="8120156" y="4442980"/>
          <a:ext cx="3677250" cy="2002856"/>
        </p:xfrm>
        <a:graphic>
          <a:graphicData uri="http://schemas.openxmlformats.org/drawingml/2006/chart">
            <c:chart xmlns:c="http://schemas.openxmlformats.org/drawingml/2006/chart" xmlns:r="http://schemas.openxmlformats.org/officeDocument/2006/relationships" r:id="rId7"/>
          </a:graphicData>
        </a:graphic>
      </p:graphicFrame>
      <p:grpSp>
        <p:nvGrpSpPr>
          <p:cNvPr id="34" name="Group 33" descr="People icon" title="Decorative">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11153" y="151054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6" name="Group 35" descr="Sex symbol icon" title="Decorative">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511153" y="4091358"/>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7" name="Group 36" descr="Prayer hands icon" title="Decorative">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95502" y="409135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71" y="2784270"/>
                <a:ext cx="781525" cy="1531054"/>
                <a:chOff x="5260371" y="2784270"/>
                <a:chExt cx="781525" cy="1531054"/>
              </a:xfrm>
            </p:grpSpPr>
            <p:sp>
              <p:nvSpPr>
                <p:cNvPr id="2" name="Freeform: Shape 1">
                  <a:extLst>
                    <a:ext uri="{FF2B5EF4-FFF2-40B4-BE49-F238E27FC236}">
                      <a16:creationId xmlns:a16="http://schemas.microsoft.com/office/drawing/2014/main" id="{8C78716A-D0A6-45AB-B50D-93F704C909FE}"/>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28" y="3075906"/>
                  <a:ext cx="300792" cy="185928"/>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5" name="Group 34" descr="Diversity icon" title="Decorative">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descr="Diversity icon" title="Decorative">
              <a:extLst>
                <a:ext uri="{FF2B5EF4-FFF2-40B4-BE49-F238E27FC236}">
                  <a16:creationId xmlns:a16="http://schemas.microsoft.com/office/drawing/2014/main" id="{EE40CD96-FAD5-4BCD-909A-6E04E775C260}"/>
                </a:ext>
              </a:extLst>
            </p:cNvPr>
            <p:cNvPicPr>
              <a:picLocks noChangeAspect="1"/>
            </p:cNvPicPr>
            <p:nvPr/>
          </p:nvPicPr>
          <p:blipFill>
            <a:blip r:embed="rId8"/>
            <a:stretch>
              <a:fillRect/>
            </a:stretch>
          </p:blipFill>
          <p:spPr>
            <a:xfrm>
              <a:off x="8266985" y="1419143"/>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previous_response_rate">
            <a:extLst>
              <a:ext uri="{FF2B5EF4-FFF2-40B4-BE49-F238E27FC236}">
                <a16:creationId xmlns:a16="http://schemas.microsoft.com/office/drawing/2014/main" id="{81748B4F-A397-C9F4-BAC4-32DE376DAD48}"/>
              </a:ext>
            </a:extLst>
          </p:cNvPr>
          <p:cNvSpPr txBox="1"/>
          <p:nvPr/>
        </p:nvSpPr>
        <p:spPr>
          <a:xfrm>
            <a:off x="1214416" y="3621305"/>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21</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6" name="TextBox 15">
            <a:extLst>
              <a:ext uri="{FF2B5EF4-FFF2-40B4-BE49-F238E27FC236}">
                <a16:creationId xmlns:a16="http://schemas.microsoft.com/office/drawing/2014/main" id="{758E3395-FD17-E615-3E44-DC7355A0ED97}"/>
              </a:ext>
            </a:extLst>
          </p:cNvPr>
          <p:cNvSpPr txBox="1"/>
          <p:nvPr/>
        </p:nvSpPr>
        <p:spPr>
          <a:xfrm>
            <a:off x="2163386" y="3695378"/>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2023</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378640" y="1261182"/>
            <a:ext cx="5700220" cy="4456146"/>
            <a:chOff x="378640" y="1261182"/>
            <a:chExt cx="5700220"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6" name="band_count_chart" descr="Bar chart showing the number of questions at which this NHS trust performed better, worse, or about the same as other trusts.">
              <a:extLst>
                <a:ext uri="{FF2B5EF4-FFF2-40B4-BE49-F238E27FC236}">
                  <a16:creationId xmlns:a16="http://schemas.microsoft.com/office/drawing/2014/main" id="{869C4129-A951-4DBD-B221-2AA915DAA7CB}"/>
                </a:ext>
              </a:extLst>
            </p:cNvPr>
            <p:cNvGraphicFramePr>
              <a:graphicFrameLocks/>
            </p:cNvGraphicFramePr>
            <p:nvPr>
              <p:extLst>
                <p:ext uri="{D42A27DB-BD31-4B8C-83A1-F6EECF244321}">
                  <p14:modId xmlns:p14="http://schemas.microsoft.com/office/powerpoint/2010/main" val="3137316878"/>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3"/>
            </a:graphicData>
          </a:graphic>
        </p:graphicFrame>
      </p:gr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Comparison to other </a:t>
            </a:r>
            <a:r>
              <a:rPr lang="en-GB" sz="1200" dirty="0">
                <a:solidFill>
                  <a:prstClr val="black"/>
                </a:solidFill>
                <a:latin typeface="Arial"/>
                <a:hlinkClick r:id="rId4" action="ppaction://hlinksldjump"/>
              </a:rPr>
              <a:t>t</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rusts</a:t>
            </a:r>
            <a:r>
              <a:rPr kumimoji="0" lang="en-GB" sz="1200" b="0" i="0" u="none" strike="noStrike" kern="1200" cap="none" spc="0" normalizeH="0" baseline="0" noProof="0" dirty="0">
                <a:ln>
                  <a:noFill/>
                </a:ln>
                <a:solidFill>
                  <a:prstClr val="black"/>
                </a:solidFill>
                <a:effectLst/>
                <a:uLnTx/>
                <a:uFillTx/>
                <a:latin typeface="Arial"/>
                <a:ea typeface="+mn-ea"/>
                <a:cs typeface="+mn-cs"/>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5" name="Rectangle 4" descr="Border box" title="Decorative">
            <a:extLst>
              <a:ext uri="{FF2B5EF4-FFF2-40B4-BE49-F238E27FC236}">
                <a16:creationId xmlns:a16="http://schemas.microsoft.com/office/drawing/2014/main" id="{ED9249EE-88CC-F8C7-B827-1E23CEC1D882}"/>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extBox 5">
            <a:extLst>
              <a:ext uri="{FF2B5EF4-FFF2-40B4-BE49-F238E27FC236}">
                <a16:creationId xmlns:a16="http://schemas.microsoft.com/office/drawing/2014/main" id="{CC394BEB-53DC-1932-F3B7-A79855D021B8}"/>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7" name="Rectangle 6">
            <a:extLst>
              <a:ext uri="{FF2B5EF4-FFF2-40B4-BE49-F238E27FC236}">
                <a16:creationId xmlns:a16="http://schemas.microsoft.com/office/drawing/2014/main" id="{B15E7F3D-B056-1A86-9504-8345473E17A6}"/>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5D765663-B6CE-A7D8-9BF8-1F902140AF08}"/>
              </a:ext>
            </a:extLst>
          </p:cNvPr>
          <p:cNvGraphicFramePr>
            <a:graphicFrameLocks/>
          </p:cNvGraphicFramePr>
          <p:nvPr>
            <p:extLst>
              <p:ext uri="{D42A27DB-BD31-4B8C-83A1-F6EECF244321}">
                <p14:modId xmlns:p14="http://schemas.microsoft.com/office/powerpoint/2010/main" val="3183249418"/>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2.xml><?xml version="1.0" encoding="utf-8"?>
<ds:datastoreItem xmlns:ds="http://schemas.openxmlformats.org/officeDocument/2006/customXml" ds:itemID="{AD45B046-9465-4E2A-BEEA-2C9B817163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2006/documentManagement/types"/>
    <ds:schemaRef ds:uri="c497441b-d3fe-4788-8629-aff52d38f515"/>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 ds:uri="1d162527-c308-4a98-98b8-9e726c57dd8b"/>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24268</TotalTime>
  <Words>9117</Words>
  <Application>Microsoft Office PowerPoint</Application>
  <PresentationFormat>Widescreen</PresentationFormat>
  <Paragraphs>1078</Paragraphs>
  <Slides>72</Slides>
  <Notes>60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72</vt:i4>
      </vt:variant>
    </vt:vector>
  </HeadingPairs>
  <TitlesOfParts>
    <vt:vector size="79" baseType="lpstr">
      <vt:lpstr>Arial</vt:lpstr>
      <vt:lpstr>Arial Black</vt:lpstr>
      <vt:lpstr>Calibri</vt:lpstr>
      <vt:lpstr>Calibri Light</vt:lpstr>
      <vt:lpstr>Courier New</vt:lpstr>
      <vt:lpstr>Wingdings</vt:lpstr>
      <vt:lpstr>Office Theme</vt:lpstr>
      <vt:lpstr>Lincolnshire Partnership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Community Mental Health Survey </vt:lpstr>
      <vt:lpstr>Scoring and benchmarking</vt:lpstr>
      <vt:lpstr>How questions are scored</vt:lpstr>
      <vt:lpstr>How to interpret benchmarking in this report</vt:lpstr>
      <vt:lpstr>How to interpret benchmarking in this report (continued)</vt:lpstr>
      <vt:lpstr>Section 1. Support while waiting </vt:lpstr>
      <vt:lpstr>Section 1. Support while waiting (continued)</vt:lpstr>
      <vt:lpstr>Section 2. Mental Health Team </vt:lpstr>
      <vt:lpstr>Section 2. Mental Health Team (continued)</vt:lpstr>
      <vt:lpstr>Section 2. Mental Health Team (continued)</vt:lpstr>
      <vt:lpstr>Section 3. Planning care </vt:lpstr>
      <vt:lpstr>Section 3. Planning care (continued)</vt:lpstr>
      <vt:lpstr>Section 4. Involvement in care </vt:lpstr>
      <vt:lpstr>Section 4. Involvement in care (continued)</vt:lpstr>
      <vt:lpstr>Section 5. Medication</vt:lpstr>
      <vt:lpstr>Section 5. Medication (continued)</vt:lpstr>
      <vt:lpstr>Section 5. Medication (continued)</vt:lpstr>
      <vt:lpstr>Section 6. Psychological Therapies </vt:lpstr>
      <vt:lpstr>Section 6. Psychological Therapies (continued)</vt:lpstr>
      <vt:lpstr>Section 7. Crisis Care Support </vt:lpstr>
      <vt:lpstr>Section 7. Crisis Care Support (continued)</vt:lpstr>
      <vt:lpstr>Section 8. Crisis Care Access </vt:lpstr>
      <vt:lpstr>Section 8. Crisis Care Access (continued)</vt:lpstr>
      <vt:lpstr>Section 9. Support with other areas of life</vt:lpstr>
      <vt:lpstr>Section 9. Support in other areas of life (continued)</vt:lpstr>
      <vt:lpstr>Section 9. Support with other areas of life (continued)</vt:lpstr>
      <vt:lpstr>Section 10. Support in accessing care </vt:lpstr>
      <vt:lpstr>Section 10. Support in accessing care (continued)</vt:lpstr>
      <vt:lpstr>Section 11. Respect, dignity and compassion </vt:lpstr>
      <vt:lpstr>Section 11. Respect, dignity and compassion (continued)</vt:lpstr>
      <vt:lpstr>Section 12. Overall experience</vt:lpstr>
      <vt:lpstr>Section 12. Overall experience (continued)</vt:lpstr>
      <vt:lpstr>Section 13. Feedback </vt:lpstr>
      <vt:lpstr>Section 13. Feedback (continued)</vt:lpstr>
      <vt:lpstr>Change over time</vt:lpstr>
      <vt:lpstr>How to interpret change over time in this report</vt:lpstr>
      <vt:lpstr>Section 1. Support while waiting</vt:lpstr>
      <vt:lpstr>Section 2. Mental Health Team</vt:lpstr>
      <vt:lpstr>Section 2. Mental Health Team (continued)</vt:lpstr>
      <vt:lpstr>Section 3. Planning care</vt:lpstr>
      <vt:lpstr>Section 4. Involvement in care</vt:lpstr>
      <vt:lpstr>Section 5. Medication</vt:lpstr>
      <vt:lpstr>Section 5. Medication (continued)</vt:lpstr>
      <vt:lpstr>Section 5. Medication (continued)</vt:lpstr>
      <vt:lpstr>Section 6. Psychological Therapies</vt:lpstr>
      <vt:lpstr>Section 7. Crisis care support</vt:lpstr>
      <vt:lpstr>Section 8. Crisis care access</vt:lpstr>
      <vt:lpstr>Section 9. Support with other areas of life</vt:lpstr>
      <vt:lpstr>Section 9. Support with other areas of life (continued)</vt:lpstr>
      <vt:lpstr>Section 9. Support with other areas of life (continued)</vt:lpstr>
      <vt:lpstr>Section 10. Support in accessing care</vt:lpstr>
      <vt:lpstr>Section 11. Respect, dignity and compassion</vt:lpstr>
      <vt:lpstr>Section 12. Overall experience</vt:lpstr>
      <vt:lpstr>Section 13. Feedback</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Chrysa Lamprinakou</cp:lastModifiedBy>
  <cp:revision>808</cp:revision>
  <dcterms:created xsi:type="dcterms:W3CDTF">2021-03-04T09:52:26Z</dcterms:created>
  <dcterms:modified xsi:type="dcterms:W3CDTF">2025-03-06T11:46:40Z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